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010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237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635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899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525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348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616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698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4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266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243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773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13" name="chimes.wav"/>
          </p:stSnd>
        </p:sndAc>
      </p:transition>
    </mc:Choice>
    <mc:Fallback>
      <p:transition spd="slow">
        <p:fade/>
        <p:sndAc>
          <p:stSnd>
            <p:snd r:embed="rId13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4.jpg"/><Relationship Id="rId7" Type="http://schemas.openxmlformats.org/officeDocument/2006/relationships/image" Target="../media/image7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6.jpeg"/><Relationship Id="rId4" Type="http://schemas.openxmlformats.org/officeDocument/2006/relationships/image" Target="../media/image5.jpg"/><Relationship Id="rId9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1600" y="1556792"/>
            <a:ext cx="7034767" cy="3023546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  <a:scene3d>
              <a:camera prst="isometricOffAxis1Righ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lnSpc>
                <a:spcPct val="150000"/>
              </a:lnSpc>
            </a:pPr>
            <a:r>
              <a:rPr lang="ru-RU" sz="4400" b="1" dirty="0" err="1" smtClean="0">
                <a:ln w="3175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ypesetting" pitchFamily="66" charset="-78"/>
              </a:rPr>
              <a:t>Література</a:t>
            </a:r>
            <a:r>
              <a:rPr lang="ru-RU" sz="4400" b="1" dirty="0" smtClean="0">
                <a:ln w="3175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ypesetting" pitchFamily="66" charset="-78"/>
              </a:rPr>
              <a:t> в </a:t>
            </a:r>
            <a:r>
              <a:rPr lang="ru-RU" sz="4400" b="1" dirty="0" err="1" smtClean="0">
                <a:ln w="3175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ypesetting" pitchFamily="66" charset="-78"/>
              </a:rPr>
              <a:t>Західній</a:t>
            </a:r>
            <a:r>
              <a:rPr lang="ru-RU" sz="4400" b="1" dirty="0" smtClean="0">
                <a:ln w="3175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ypesetting" pitchFamily="66" charset="-78"/>
              </a:rPr>
              <a:t> </a:t>
            </a:r>
            <a:r>
              <a:rPr lang="ru-RU" sz="4400" b="1" dirty="0" err="1" smtClean="0">
                <a:ln w="3175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ypesetting" pitchFamily="66" charset="-78"/>
              </a:rPr>
              <a:t>Україні</a:t>
            </a:r>
            <a:r>
              <a:rPr lang="ru-RU" sz="4400" b="1" dirty="0" smtClean="0">
                <a:ln w="3175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ypesetting" pitchFamily="66" charset="-78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4400" b="1" dirty="0" smtClean="0">
                <a:ln w="3175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ypesetting" pitchFamily="66" charset="-78"/>
              </a:rPr>
              <a:t>(до 1939 року)</a:t>
            </a:r>
            <a:endParaRPr lang="ru-RU" sz="4400" dirty="0">
              <a:ln w="3175">
                <a:solidFill>
                  <a:srgbClr val="C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1468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980728"/>
            <a:ext cx="7272808" cy="468052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ru-RU" sz="4500" b="1" u="sng" dirty="0" err="1" smtClean="0">
                <a:solidFill>
                  <a:schemeClr val="tx1"/>
                </a:solidFill>
              </a:rPr>
              <a:t>Літературні</a:t>
            </a:r>
            <a:r>
              <a:rPr lang="ru-RU" sz="4500" b="1" u="sng" dirty="0" smtClean="0">
                <a:solidFill>
                  <a:schemeClr val="tx1"/>
                </a:solidFill>
              </a:rPr>
              <a:t> </a:t>
            </a:r>
            <a:r>
              <a:rPr lang="ru-RU" sz="4500" b="1" u="sng" dirty="0" err="1" smtClean="0">
                <a:solidFill>
                  <a:schemeClr val="tx1"/>
                </a:solidFill>
              </a:rPr>
              <a:t>угрупування</a:t>
            </a:r>
            <a:endParaRPr lang="ru-RU" sz="4500" b="1" u="sng" dirty="0" smtClean="0">
              <a:solidFill>
                <a:schemeClr val="tx1"/>
              </a:solidFill>
            </a:endParaRPr>
          </a:p>
          <a:p>
            <a:pPr fontAlgn="base">
              <a:lnSpc>
                <a:spcPct val="120000"/>
              </a:lnSpc>
            </a:pPr>
            <a:r>
              <a:rPr lang="ru-RU" sz="4000" dirty="0">
                <a:solidFill>
                  <a:schemeClr val="tx1"/>
                </a:solidFill>
              </a:rPr>
              <a:t>1)</a:t>
            </a:r>
            <a:r>
              <a:rPr lang="ru-RU" sz="4000" b="1" dirty="0">
                <a:solidFill>
                  <a:schemeClr val="tx1"/>
                </a:solidFill>
              </a:rPr>
              <a:t> </a:t>
            </a:r>
            <a:r>
              <a:rPr lang="ru-RU" sz="4000" b="1" dirty="0" err="1">
                <a:solidFill>
                  <a:schemeClr val="tx1"/>
                </a:solidFill>
              </a:rPr>
              <a:t>Група</a:t>
            </a:r>
            <a:r>
              <a:rPr lang="ru-RU" sz="4000" b="1" dirty="0">
                <a:solidFill>
                  <a:schemeClr val="tx1"/>
                </a:solidFill>
              </a:rPr>
              <a:t> «</a:t>
            </a:r>
            <a:r>
              <a:rPr lang="ru-RU" sz="4000" b="1" dirty="0" err="1">
                <a:solidFill>
                  <a:schemeClr val="tx1"/>
                </a:solidFill>
              </a:rPr>
              <a:t>Митуса</a:t>
            </a:r>
            <a:r>
              <a:rPr lang="ru-RU" sz="4000" b="1" dirty="0">
                <a:solidFill>
                  <a:schemeClr val="tx1"/>
                </a:solidFill>
              </a:rPr>
              <a:t>»</a:t>
            </a:r>
            <a:r>
              <a:rPr lang="ru-RU" sz="4000" dirty="0">
                <a:solidFill>
                  <a:schemeClr val="tx1"/>
                </a:solidFill>
              </a:rPr>
              <a:t>, </a:t>
            </a:r>
            <a:r>
              <a:rPr lang="ru-RU" sz="4000" dirty="0" err="1">
                <a:solidFill>
                  <a:schemeClr val="tx1"/>
                </a:solidFill>
              </a:rPr>
              <a:t>що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виникає</a:t>
            </a:r>
            <a:r>
              <a:rPr lang="ru-RU" sz="4000" dirty="0">
                <a:solidFill>
                  <a:schemeClr val="tx1"/>
                </a:solidFill>
              </a:rPr>
              <a:t> у </a:t>
            </a:r>
            <a:r>
              <a:rPr lang="ru-RU" sz="4000" dirty="0" err="1">
                <a:solidFill>
                  <a:schemeClr val="tx1"/>
                </a:solidFill>
              </a:rPr>
              <a:t>Львові</a:t>
            </a:r>
            <a:r>
              <a:rPr lang="ru-RU" sz="4000" dirty="0">
                <a:solidFill>
                  <a:schemeClr val="tx1"/>
                </a:solidFill>
              </a:rPr>
              <a:t>. До </a:t>
            </a:r>
            <a:r>
              <a:rPr lang="ru-RU" sz="4000" dirty="0" err="1">
                <a:solidFill>
                  <a:schemeClr val="tx1"/>
                </a:solidFill>
              </a:rPr>
              <a:t>неї</a:t>
            </a:r>
            <a:r>
              <a:rPr lang="ru-RU" sz="4000" dirty="0">
                <a:solidFill>
                  <a:schemeClr val="tx1"/>
                </a:solidFill>
              </a:rPr>
              <a:t> входили </a:t>
            </a:r>
            <a:r>
              <a:rPr lang="ru-RU" sz="4000" dirty="0" err="1">
                <a:solidFill>
                  <a:schemeClr val="tx1"/>
                </a:solidFill>
              </a:rPr>
              <a:t>поети</a:t>
            </a:r>
            <a:r>
              <a:rPr lang="ru-RU" sz="4000" dirty="0">
                <a:solidFill>
                  <a:schemeClr val="tx1"/>
                </a:solidFill>
              </a:rPr>
              <a:t> Р. </a:t>
            </a:r>
            <a:r>
              <a:rPr lang="ru-RU" sz="4000" dirty="0" err="1">
                <a:solidFill>
                  <a:schemeClr val="tx1"/>
                </a:solidFill>
              </a:rPr>
              <a:t>Купчинський</a:t>
            </a:r>
            <a:r>
              <a:rPr lang="ru-RU" sz="4000" dirty="0">
                <a:solidFill>
                  <a:schemeClr val="tx1"/>
                </a:solidFill>
              </a:rPr>
              <a:t>, О. </a:t>
            </a:r>
            <a:r>
              <a:rPr lang="ru-RU" sz="4000" dirty="0" err="1">
                <a:solidFill>
                  <a:schemeClr val="tx1"/>
                </a:solidFill>
              </a:rPr>
              <a:t>Бабій</a:t>
            </a:r>
            <a:r>
              <a:rPr lang="ru-RU" sz="4000" dirty="0">
                <a:solidFill>
                  <a:schemeClr val="tx1"/>
                </a:solidFill>
              </a:rPr>
              <a:t>, В. </a:t>
            </a:r>
            <a:r>
              <a:rPr lang="ru-RU" sz="4000" dirty="0" err="1">
                <a:solidFill>
                  <a:schemeClr val="tx1"/>
                </a:solidFill>
              </a:rPr>
              <a:t>Бобинський</a:t>
            </a:r>
            <a:r>
              <a:rPr lang="ru-RU" sz="4000" dirty="0">
                <a:solidFill>
                  <a:schemeClr val="tx1"/>
                </a:solidFill>
              </a:rPr>
              <a:t>, Ю. </a:t>
            </a:r>
            <a:r>
              <a:rPr lang="ru-RU" sz="4000" dirty="0" err="1">
                <a:solidFill>
                  <a:schemeClr val="tx1"/>
                </a:solidFill>
              </a:rPr>
              <a:t>Шкрумеляк</a:t>
            </a:r>
            <a:r>
              <a:rPr lang="ru-RU" sz="4000" dirty="0">
                <a:solidFill>
                  <a:schemeClr val="tx1"/>
                </a:solidFill>
              </a:rPr>
              <a:t>, М. </a:t>
            </a:r>
            <a:r>
              <a:rPr lang="ru-RU" sz="4000" dirty="0" err="1">
                <a:solidFill>
                  <a:schemeClr val="tx1"/>
                </a:solidFill>
              </a:rPr>
              <a:t>Матвіїв</a:t>
            </a:r>
            <a:r>
              <a:rPr lang="ru-RU" sz="4000" dirty="0">
                <a:solidFill>
                  <a:schemeClr val="tx1"/>
                </a:solidFill>
              </a:rPr>
              <a:t>-Мельник, Л. </a:t>
            </a:r>
            <a:r>
              <a:rPr lang="ru-RU" sz="4000" dirty="0" err="1">
                <a:solidFill>
                  <a:schemeClr val="tx1"/>
                </a:solidFill>
              </a:rPr>
              <a:t>Лепкий</a:t>
            </a:r>
            <a:r>
              <a:rPr lang="ru-RU" sz="4000" dirty="0">
                <a:solidFill>
                  <a:schemeClr val="tx1"/>
                </a:solidFill>
              </a:rPr>
              <a:t>, художник П. </a:t>
            </a:r>
            <a:r>
              <a:rPr lang="ru-RU" sz="4000" dirty="0" err="1">
                <a:solidFill>
                  <a:schemeClr val="tx1"/>
                </a:solidFill>
              </a:rPr>
              <a:t>Ковжун</a:t>
            </a:r>
            <a:r>
              <a:rPr lang="ru-RU" sz="4000" dirty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ru-RU" sz="4000" dirty="0" err="1">
                <a:solidFill>
                  <a:schemeClr val="tx1"/>
                </a:solidFill>
              </a:rPr>
              <a:t>Назва</a:t>
            </a:r>
            <a:r>
              <a:rPr lang="ru-RU" sz="4000" dirty="0">
                <a:solidFill>
                  <a:schemeClr val="tx1"/>
                </a:solidFill>
              </a:rPr>
              <a:t> «</a:t>
            </a:r>
            <a:r>
              <a:rPr lang="ru-RU" sz="4000" dirty="0" err="1">
                <a:solidFill>
                  <a:schemeClr val="tx1"/>
                </a:solidFill>
              </a:rPr>
              <a:t>Митуса</a:t>
            </a:r>
            <a:r>
              <a:rPr lang="ru-RU" sz="4000" dirty="0">
                <a:solidFill>
                  <a:schemeClr val="tx1"/>
                </a:solidFill>
              </a:rPr>
              <a:t>» походить </a:t>
            </a:r>
            <a:r>
              <a:rPr lang="ru-RU" sz="4000" dirty="0" err="1">
                <a:solidFill>
                  <a:schemeClr val="tx1"/>
                </a:solidFill>
              </a:rPr>
              <a:t>від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імені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літописного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співця</a:t>
            </a:r>
            <a:r>
              <a:rPr lang="ru-RU" sz="4000" dirty="0">
                <a:solidFill>
                  <a:schemeClr val="tx1"/>
                </a:solidFill>
              </a:rPr>
              <a:t>, </a:t>
            </a:r>
            <a:r>
              <a:rPr lang="ru-RU" sz="4000" dirty="0" err="1">
                <a:solidFill>
                  <a:schemeClr val="tx1"/>
                </a:solidFill>
              </a:rPr>
              <a:t>який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прийняв</a:t>
            </a:r>
            <a:r>
              <a:rPr lang="ru-RU" sz="4000" dirty="0">
                <a:solidFill>
                  <a:schemeClr val="tx1"/>
                </a:solidFill>
              </a:rPr>
              <a:t> смерть за </a:t>
            </a:r>
            <a:r>
              <a:rPr lang="ru-RU" sz="4000" dirty="0" err="1">
                <a:solidFill>
                  <a:schemeClr val="tx1"/>
                </a:solidFill>
              </a:rPr>
              <a:t>вироком</a:t>
            </a:r>
            <a:r>
              <a:rPr lang="ru-RU" sz="4000" dirty="0">
                <a:solidFill>
                  <a:schemeClr val="tx1"/>
                </a:solidFill>
              </a:rPr>
              <a:t> князя Данила </a:t>
            </a:r>
            <a:r>
              <a:rPr lang="ru-RU" sz="4000" dirty="0" err="1">
                <a:solidFill>
                  <a:schemeClr val="tx1"/>
                </a:solidFill>
              </a:rPr>
              <a:t>Галицького</a:t>
            </a:r>
            <a:r>
              <a:rPr lang="ru-RU" sz="4000" dirty="0">
                <a:solidFill>
                  <a:schemeClr val="tx1"/>
                </a:solidFill>
              </a:rPr>
              <a:t>, але </a:t>
            </a:r>
            <a:r>
              <a:rPr lang="ru-RU" sz="4000" dirty="0" err="1">
                <a:solidFill>
                  <a:schemeClr val="tx1"/>
                </a:solidFill>
              </a:rPr>
              <a:t>своїх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переконань</a:t>
            </a:r>
            <a:r>
              <a:rPr lang="ru-RU" sz="4000" dirty="0">
                <a:solidFill>
                  <a:schemeClr val="tx1"/>
                </a:solidFill>
              </a:rPr>
              <a:t> не </a:t>
            </a:r>
            <a:r>
              <a:rPr lang="ru-RU" sz="4000" dirty="0" err="1">
                <a:solidFill>
                  <a:schemeClr val="tx1"/>
                </a:solidFill>
              </a:rPr>
              <a:t>зрікся</a:t>
            </a:r>
            <a:r>
              <a:rPr lang="ru-RU" sz="4000" dirty="0">
                <a:solidFill>
                  <a:schemeClr val="tx1"/>
                </a:solidFill>
              </a:rPr>
              <a:t>, і </a:t>
            </a:r>
            <a:r>
              <a:rPr lang="ru-RU" sz="4000" dirty="0" err="1">
                <a:solidFill>
                  <a:schemeClr val="tx1"/>
                </a:solidFill>
              </a:rPr>
              <a:t>його</a:t>
            </a:r>
            <a:r>
              <a:rPr lang="ru-RU" sz="4000" dirty="0">
                <a:solidFill>
                  <a:schemeClr val="tx1"/>
                </a:solidFill>
              </a:rPr>
              <a:t> слово </a:t>
            </a:r>
            <a:r>
              <a:rPr lang="ru-RU" sz="4000" dirty="0" err="1">
                <a:solidFill>
                  <a:schemeClr val="tx1"/>
                </a:solidFill>
              </a:rPr>
              <a:t>правди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залишилося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жити</a:t>
            </a:r>
            <a:r>
              <a:rPr lang="ru-RU" sz="4000" dirty="0">
                <a:solidFill>
                  <a:schemeClr val="tx1"/>
                </a:solidFill>
              </a:rPr>
              <a:t> у </a:t>
            </a:r>
            <a:r>
              <a:rPr lang="ru-RU" sz="4000" dirty="0" err="1">
                <a:solidFill>
                  <a:schemeClr val="tx1"/>
                </a:solidFill>
              </a:rPr>
              <a:t>пам’яті</a:t>
            </a:r>
            <a:r>
              <a:rPr lang="ru-RU" sz="4000" dirty="0">
                <a:solidFill>
                  <a:schemeClr val="tx1"/>
                </a:solidFill>
              </a:rPr>
              <a:t> народу. Для </a:t>
            </a:r>
            <a:r>
              <a:rPr lang="ru-RU" sz="4000" dirty="0" err="1">
                <a:solidFill>
                  <a:schemeClr val="tx1"/>
                </a:solidFill>
              </a:rPr>
              <a:t>митців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співець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Митуса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був</a:t>
            </a:r>
            <a:r>
              <a:rPr lang="ru-RU" sz="4000" dirty="0">
                <a:solidFill>
                  <a:schemeClr val="tx1"/>
                </a:solidFill>
              </a:rPr>
              <a:t> символом </a:t>
            </a:r>
            <a:r>
              <a:rPr lang="ru-RU" sz="4000" dirty="0" err="1">
                <a:solidFill>
                  <a:schemeClr val="tx1"/>
                </a:solidFill>
              </a:rPr>
              <a:t>незнищенності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поетичного</a:t>
            </a:r>
            <a:r>
              <a:rPr lang="ru-RU" sz="4000" dirty="0">
                <a:solidFill>
                  <a:schemeClr val="tx1"/>
                </a:solidFill>
              </a:rPr>
              <a:t> слова, яке вони </a:t>
            </a:r>
            <a:r>
              <a:rPr lang="ru-RU" sz="4000" dirty="0" err="1">
                <a:solidFill>
                  <a:schemeClr val="tx1"/>
                </a:solidFill>
              </a:rPr>
              <a:t>присвятили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боротьбі</a:t>
            </a:r>
            <a:r>
              <a:rPr lang="ru-RU" sz="4000" dirty="0">
                <a:solidFill>
                  <a:schemeClr val="tx1"/>
                </a:solidFill>
              </a:rPr>
              <a:t> за свободу і </a:t>
            </a:r>
            <a:r>
              <a:rPr lang="ru-RU" sz="4000" dirty="0" err="1">
                <a:solidFill>
                  <a:schemeClr val="tx1"/>
                </a:solidFill>
              </a:rPr>
              <a:t>незалежність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України</a:t>
            </a:r>
            <a:r>
              <a:rPr lang="ru-RU" sz="4000" dirty="0">
                <a:solidFill>
                  <a:schemeClr val="tx1"/>
                </a:solidFill>
              </a:rPr>
              <a:t>.</a:t>
            </a:r>
          </a:p>
          <a:p>
            <a:endParaRPr lang="ru-RU" b="1" u="sng" dirty="0"/>
          </a:p>
        </p:txBody>
      </p:sp>
    </p:spTree>
    <p:extLst>
      <p:ext uri="{BB962C8B-B14F-4D97-AF65-F5344CB8AC3E}">
        <p14:creationId xmlns:p14="http://schemas.microsoft.com/office/powerpoint/2010/main" val="2830768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196752"/>
            <a:ext cx="4032447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16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772816"/>
            <a:ext cx="6904856" cy="2808312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solidFill>
                  <a:schemeClr val="tx1"/>
                </a:solidFill>
              </a:rPr>
              <a:t>Естетичні</a:t>
            </a:r>
            <a:r>
              <a:rPr lang="ru-RU" sz="2800" dirty="0" smtClean="0">
                <a:solidFill>
                  <a:schemeClr val="tx1"/>
                </a:solidFill>
              </a:rPr>
              <a:t> засади </a:t>
            </a:r>
            <a:r>
              <a:rPr lang="ru-RU" sz="2800" dirty="0" err="1" smtClean="0">
                <a:solidFill>
                  <a:schemeClr val="tx1"/>
                </a:solidFill>
              </a:rPr>
              <a:t>групи</a:t>
            </a:r>
            <a:r>
              <a:rPr lang="ru-RU" sz="2800" dirty="0" smtClean="0">
                <a:solidFill>
                  <a:schemeClr val="tx1"/>
                </a:solidFill>
              </a:rPr>
              <a:t>: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800" dirty="0" err="1" smtClean="0">
                <a:solidFill>
                  <a:schemeClr val="tx1"/>
                </a:solidFill>
              </a:rPr>
              <a:t>орієнтація</a:t>
            </a:r>
            <a:r>
              <a:rPr lang="ru-RU" sz="2800" dirty="0" smtClean="0">
                <a:solidFill>
                  <a:schemeClr val="tx1"/>
                </a:solidFill>
              </a:rPr>
              <a:t> на </a:t>
            </a:r>
            <a:r>
              <a:rPr lang="ru-RU" sz="2800" dirty="0" err="1" smtClean="0">
                <a:solidFill>
                  <a:schemeClr val="tx1"/>
                </a:solidFill>
              </a:rPr>
              <a:t>естетику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українських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символістів</a:t>
            </a:r>
            <a:r>
              <a:rPr lang="ru-RU" sz="2800" dirty="0" smtClean="0">
                <a:solidFill>
                  <a:schemeClr val="tx1"/>
                </a:solidFill>
              </a:rPr>
              <a:t> та </a:t>
            </a:r>
            <a:r>
              <a:rPr lang="ru-RU" sz="2800" dirty="0" err="1" smtClean="0">
                <a:solidFill>
                  <a:schemeClr val="tx1"/>
                </a:solidFill>
              </a:rPr>
              <a:t>європейських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модерністів</a:t>
            </a:r>
            <a:r>
              <a:rPr lang="ru-RU" sz="2800" dirty="0" smtClean="0">
                <a:solidFill>
                  <a:schemeClr val="tx1"/>
                </a:solidFill>
              </a:rPr>
              <a:t>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800" dirty="0" err="1" smtClean="0">
                <a:solidFill>
                  <a:schemeClr val="tx1"/>
                </a:solidFill>
              </a:rPr>
              <a:t>захист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самодостатності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мистецтва</a:t>
            </a:r>
            <a:r>
              <a:rPr lang="ru-RU" sz="2800" dirty="0" smtClean="0">
                <a:solidFill>
                  <a:schemeClr val="tx1"/>
                </a:solidFill>
              </a:rPr>
              <a:t> слова;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tx1"/>
                </a:solidFill>
              </a:rPr>
              <a:t>у </a:t>
            </a:r>
            <a:r>
              <a:rPr lang="ru-RU" sz="2800" dirty="0" err="1" smtClean="0">
                <a:solidFill>
                  <a:schemeClr val="tx1"/>
                </a:solidFill>
              </a:rPr>
              <a:t>поетичних</a:t>
            </a:r>
            <a:r>
              <a:rPr lang="ru-RU" sz="2800" dirty="0" smtClean="0">
                <a:solidFill>
                  <a:schemeClr val="tx1"/>
                </a:solidFill>
              </a:rPr>
              <a:t> і </a:t>
            </a:r>
            <a:r>
              <a:rPr lang="ru-RU" sz="2800" dirty="0" err="1" smtClean="0">
                <a:solidFill>
                  <a:schemeClr val="tx1"/>
                </a:solidFill>
              </a:rPr>
              <a:t>прозових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творах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переважає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героїчна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зокрема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стрілецька</a:t>
            </a:r>
            <a:r>
              <a:rPr lang="ru-RU" sz="2800" dirty="0" smtClean="0">
                <a:solidFill>
                  <a:schemeClr val="tx1"/>
                </a:solidFill>
              </a:rPr>
              <a:t>, тематика.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011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412776"/>
            <a:ext cx="6400800" cy="17526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2) </a:t>
            </a:r>
            <a:r>
              <a:rPr lang="ru-RU" sz="2400" b="1" dirty="0" err="1" smtClean="0">
                <a:solidFill>
                  <a:schemeClr val="tx1"/>
                </a:solidFill>
              </a:rPr>
              <a:t>Група</a:t>
            </a:r>
            <a:r>
              <a:rPr lang="ru-RU" sz="2400" b="1" dirty="0" smtClean="0">
                <a:solidFill>
                  <a:schemeClr val="tx1"/>
                </a:solidFill>
              </a:rPr>
              <a:t> «Логос» </a:t>
            </a:r>
            <a:r>
              <a:rPr lang="ru-RU" sz="2400" dirty="0" smtClean="0">
                <a:solidFill>
                  <a:schemeClr val="tx1"/>
                </a:solidFill>
              </a:rPr>
              <a:t>(1927—1931), яка </a:t>
            </a:r>
            <a:r>
              <a:rPr lang="ru-RU" sz="2400" dirty="0" err="1" smtClean="0">
                <a:solidFill>
                  <a:schemeClr val="tx1"/>
                </a:solidFill>
              </a:rPr>
              <a:t>об’єднала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українських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письменників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християнського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спрямування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що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пропагували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гуманістичні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ідеали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любові</a:t>
            </a:r>
            <a:r>
              <a:rPr lang="ru-RU" sz="2400" dirty="0" smtClean="0">
                <a:solidFill>
                  <a:schemeClr val="tx1"/>
                </a:solidFill>
              </a:rPr>
              <a:t> до </a:t>
            </a:r>
            <a:r>
              <a:rPr lang="ru-RU" sz="2400" dirty="0" err="1" smtClean="0">
                <a:solidFill>
                  <a:schemeClr val="tx1"/>
                </a:solidFill>
              </a:rPr>
              <a:t>людини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400" dirty="0" err="1" smtClean="0">
                <a:solidFill>
                  <a:schemeClr val="tx1"/>
                </a:solidFill>
              </a:rPr>
              <a:t>Представники</a:t>
            </a:r>
            <a:r>
              <a:rPr lang="ru-RU" sz="2400" dirty="0" smtClean="0">
                <a:solidFill>
                  <a:schemeClr val="tx1"/>
                </a:solidFill>
              </a:rPr>
              <a:t>: Г. </a:t>
            </a:r>
            <a:r>
              <a:rPr lang="ru-RU" sz="2400" dirty="0" err="1" smtClean="0">
                <a:solidFill>
                  <a:schemeClr val="tx1"/>
                </a:solidFill>
              </a:rPr>
              <a:t>Лужницький</a:t>
            </a:r>
            <a:r>
              <a:rPr lang="ru-RU" sz="2400" dirty="0" smtClean="0">
                <a:solidFill>
                  <a:schemeClr val="tx1"/>
                </a:solidFill>
              </a:rPr>
              <a:t>, О.-М. Мох, С. </a:t>
            </a:r>
            <a:r>
              <a:rPr lang="ru-RU" sz="2400" dirty="0" err="1" smtClean="0">
                <a:solidFill>
                  <a:schemeClr val="tx1"/>
                </a:solidFill>
              </a:rPr>
              <a:t>Семчук</a:t>
            </a:r>
            <a:r>
              <a:rPr lang="ru-RU" sz="2400" dirty="0" smtClean="0">
                <a:solidFill>
                  <a:schemeClr val="tx1"/>
                </a:solidFill>
              </a:rPr>
              <a:t>, В. Мельник, О. </a:t>
            </a:r>
            <a:r>
              <a:rPr lang="ru-RU" sz="2400" dirty="0" err="1" smtClean="0">
                <a:solidFill>
                  <a:schemeClr val="tx1"/>
                </a:solidFill>
              </a:rPr>
              <a:t>Назарук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r>
              <a:rPr lang="ru-RU" sz="2400" dirty="0"/>
              <a:t> </a:t>
            </a:r>
            <a:r>
              <a:rPr lang="ru-RU" sz="2400" dirty="0" err="1">
                <a:solidFill>
                  <a:schemeClr val="tx1"/>
                </a:solidFill>
              </a:rPr>
              <a:t>Назва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символізувала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безсмертя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Господнього</a:t>
            </a:r>
            <a:r>
              <a:rPr lang="ru-RU" sz="2400" dirty="0">
                <a:solidFill>
                  <a:schemeClr val="tx1"/>
                </a:solidFill>
              </a:rPr>
              <a:t> слова, </a:t>
            </a:r>
            <a:r>
              <a:rPr lang="ru-RU" sz="2400" dirty="0" err="1">
                <a:solidFill>
                  <a:schemeClr val="tx1"/>
                </a:solidFill>
              </a:rPr>
              <a:t>його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велику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духовну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енергію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допомагає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людині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перебороти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труднощі</a:t>
            </a:r>
            <a:r>
              <a:rPr lang="ru-RU" sz="2400" dirty="0">
                <a:solidFill>
                  <a:schemeClr val="tx1"/>
                </a:solidFill>
              </a:rPr>
              <a:t> в </a:t>
            </a:r>
            <a:r>
              <a:rPr lang="ru-RU" sz="2400" dirty="0" err="1">
                <a:solidFill>
                  <a:schemeClr val="tx1"/>
                </a:solidFill>
              </a:rPr>
              <a:t>житті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7183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340768"/>
            <a:ext cx="6400800" cy="1752600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solidFill>
                  <a:schemeClr val="tx1"/>
                </a:solidFill>
              </a:rPr>
              <a:t>Естетичні</a:t>
            </a:r>
            <a:r>
              <a:rPr lang="ru-RU" sz="2400" dirty="0" smtClean="0">
                <a:solidFill>
                  <a:schemeClr val="tx1"/>
                </a:solidFill>
              </a:rPr>
              <a:t> засади: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</a:rPr>
              <a:t>пропаганда </a:t>
            </a:r>
            <a:r>
              <a:rPr lang="ru-RU" sz="2400" dirty="0" err="1" smtClean="0">
                <a:solidFill>
                  <a:schemeClr val="tx1"/>
                </a:solidFill>
              </a:rPr>
              <a:t>гуманістичного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ідеалу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любові</a:t>
            </a:r>
            <a:r>
              <a:rPr lang="ru-RU" sz="2400" dirty="0" smtClean="0">
                <a:solidFill>
                  <a:schemeClr val="tx1"/>
                </a:solidFill>
              </a:rPr>
              <a:t> до </a:t>
            </a:r>
            <a:r>
              <a:rPr lang="ru-RU" sz="2400" dirty="0" err="1" smtClean="0">
                <a:solidFill>
                  <a:schemeClr val="tx1"/>
                </a:solidFill>
              </a:rPr>
              <a:t>людини</a:t>
            </a:r>
            <a:r>
              <a:rPr lang="ru-RU" sz="2400" dirty="0" smtClean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400" dirty="0" err="1" smtClean="0">
                <a:solidFill>
                  <a:schemeClr val="tx1"/>
                </a:solidFill>
              </a:rPr>
              <a:t>висока</a:t>
            </a:r>
            <a:r>
              <a:rPr lang="ru-RU" sz="2400" dirty="0" smtClean="0">
                <a:solidFill>
                  <a:schemeClr val="tx1"/>
                </a:solidFill>
              </a:rPr>
              <a:t> духовна </a:t>
            </a:r>
            <a:r>
              <a:rPr lang="ru-RU" sz="2400" dirty="0" err="1" smtClean="0">
                <a:solidFill>
                  <a:schemeClr val="tx1"/>
                </a:solidFill>
              </a:rPr>
              <a:t>енергетика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Господнього</a:t>
            </a:r>
            <a:r>
              <a:rPr lang="ru-RU" sz="2400" dirty="0" smtClean="0">
                <a:solidFill>
                  <a:schemeClr val="tx1"/>
                </a:solidFill>
              </a:rPr>
              <a:t> слова;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400" dirty="0" err="1" smtClean="0">
                <a:solidFill>
                  <a:schemeClr val="tx1"/>
                </a:solidFill>
              </a:rPr>
              <a:t>впровадження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культурницької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діяльності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серед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населення</a:t>
            </a:r>
            <a:r>
              <a:rPr lang="ru-RU" sz="2400" dirty="0" smtClean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</a:rPr>
              <a:t>у </a:t>
            </a:r>
            <a:r>
              <a:rPr lang="ru-RU" sz="2400" dirty="0" err="1" smtClean="0">
                <a:solidFill>
                  <a:schemeClr val="tx1"/>
                </a:solidFill>
              </a:rPr>
              <a:t>творчості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перевага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національно</a:t>
            </a:r>
            <a:r>
              <a:rPr lang="ru-RU" sz="2400" dirty="0" smtClean="0">
                <a:solidFill>
                  <a:schemeClr val="tx1"/>
                </a:solidFill>
              </a:rPr>
              <a:t> – </a:t>
            </a:r>
            <a:r>
              <a:rPr lang="ru-RU" sz="2400" dirty="0" err="1" smtClean="0">
                <a:solidFill>
                  <a:schemeClr val="tx1"/>
                </a:solidFill>
              </a:rPr>
              <a:t>патріотичних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мотивів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72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052736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Об’єднання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модерністів</a:t>
            </a:r>
            <a:r>
              <a:rPr lang="ru-RU" b="1" dirty="0" smtClean="0">
                <a:solidFill>
                  <a:schemeClr val="tx1"/>
                </a:solidFill>
              </a:rPr>
              <a:t> «</a:t>
            </a:r>
            <a:r>
              <a:rPr lang="ru-RU" b="1" dirty="0" err="1" smtClean="0">
                <a:solidFill>
                  <a:schemeClr val="tx1"/>
                </a:solidFill>
              </a:rPr>
              <a:t>Дажбог</a:t>
            </a:r>
            <a:r>
              <a:rPr lang="ru-RU" b="1" dirty="0" smtClean="0">
                <a:solidFill>
                  <a:schemeClr val="tx1"/>
                </a:solidFill>
              </a:rPr>
              <a:t>».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Головна думка: </a:t>
            </a:r>
            <a:r>
              <a:rPr lang="ru-RU" dirty="0" err="1" smtClean="0">
                <a:solidFill>
                  <a:schemeClr val="tx1"/>
                </a:solidFill>
              </a:rPr>
              <a:t>Сонце</a:t>
            </a:r>
            <a:r>
              <a:rPr lang="ru-RU" dirty="0" smtClean="0">
                <a:solidFill>
                  <a:schemeClr val="tx1"/>
                </a:solidFill>
              </a:rPr>
              <a:t> – за </a:t>
            </a:r>
            <a:r>
              <a:rPr lang="ru-RU" dirty="0" err="1" smtClean="0">
                <a:solidFill>
                  <a:schemeClr val="tx1"/>
                </a:solidFill>
              </a:rPr>
              <a:t>найдавніших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часів</a:t>
            </a:r>
            <a:r>
              <a:rPr lang="ru-RU" dirty="0" smtClean="0">
                <a:solidFill>
                  <a:schemeClr val="tx1"/>
                </a:solidFill>
              </a:rPr>
              <a:t> бог </a:t>
            </a:r>
            <a:r>
              <a:rPr lang="ru-RU" dirty="0" err="1" smtClean="0">
                <a:solidFill>
                  <a:schemeClr val="tx1"/>
                </a:solidFill>
              </a:rPr>
              <a:t>сонця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світла</a:t>
            </a:r>
            <a:r>
              <a:rPr lang="ru-RU" dirty="0" smtClean="0">
                <a:solidFill>
                  <a:schemeClr val="tx1"/>
                </a:solidFill>
              </a:rPr>
              <a:t> і добра.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Представники</a:t>
            </a:r>
            <a:r>
              <a:rPr lang="ru-RU" dirty="0" smtClean="0">
                <a:solidFill>
                  <a:schemeClr val="tx1"/>
                </a:solidFill>
              </a:rPr>
              <a:t>: Б.-І. Антонич, Б. </a:t>
            </a:r>
            <a:r>
              <a:rPr lang="ru-RU" dirty="0" err="1" smtClean="0">
                <a:solidFill>
                  <a:schemeClr val="tx1"/>
                </a:solidFill>
              </a:rPr>
              <a:t>Кравців</a:t>
            </a:r>
            <a:r>
              <a:rPr lang="ru-RU" dirty="0" smtClean="0">
                <a:solidFill>
                  <a:schemeClr val="tx1"/>
                </a:solidFill>
              </a:rPr>
              <a:t>,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Є. </a:t>
            </a:r>
            <a:r>
              <a:rPr lang="ru-RU" dirty="0" err="1" smtClean="0">
                <a:solidFill>
                  <a:schemeClr val="tx1"/>
                </a:solidFill>
              </a:rPr>
              <a:t>Пеленський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780928"/>
            <a:ext cx="1847850" cy="2476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780928"/>
            <a:ext cx="1872208" cy="2476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760369"/>
            <a:ext cx="2088232" cy="2476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35446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412776"/>
            <a:ext cx="7200800" cy="175260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4) </a:t>
            </a:r>
            <a:r>
              <a:rPr lang="ru-RU" sz="2000" b="1" dirty="0" smtClean="0">
                <a:solidFill>
                  <a:schemeClr val="tx1"/>
                </a:solidFill>
              </a:rPr>
              <a:t>«Горно», </a:t>
            </a:r>
            <a:r>
              <a:rPr lang="ru-RU" sz="2000" dirty="0" smtClean="0">
                <a:solidFill>
                  <a:schemeClr val="tx1"/>
                </a:solidFill>
              </a:rPr>
              <a:t>до </a:t>
            </a:r>
            <a:r>
              <a:rPr lang="ru-RU" sz="2000" dirty="0" err="1" smtClean="0">
                <a:solidFill>
                  <a:schemeClr val="tx1"/>
                </a:solidFill>
              </a:rPr>
              <a:t>якого</a:t>
            </a:r>
            <a:r>
              <a:rPr lang="ru-RU" sz="2000" dirty="0" smtClean="0">
                <a:solidFill>
                  <a:schemeClr val="tx1"/>
                </a:solidFill>
              </a:rPr>
              <a:t> належали В. </a:t>
            </a:r>
            <a:r>
              <a:rPr lang="ru-RU" sz="2000" dirty="0" err="1" smtClean="0">
                <a:solidFill>
                  <a:schemeClr val="tx1"/>
                </a:solidFill>
              </a:rPr>
              <a:t>Бобинський</a:t>
            </a:r>
            <a:r>
              <a:rPr lang="ru-RU" sz="2000" dirty="0" smtClean="0">
                <a:solidFill>
                  <a:schemeClr val="tx1"/>
                </a:solidFill>
              </a:rPr>
              <a:t>, С. </a:t>
            </a:r>
            <a:r>
              <a:rPr lang="ru-RU" sz="2000" dirty="0" err="1" smtClean="0">
                <a:solidFill>
                  <a:schemeClr val="tx1"/>
                </a:solidFill>
              </a:rPr>
              <a:t>Тудор</a:t>
            </a:r>
            <a:r>
              <a:rPr lang="ru-RU" sz="2000" dirty="0" smtClean="0">
                <a:solidFill>
                  <a:schemeClr val="tx1"/>
                </a:solidFill>
              </a:rPr>
              <a:t>, М. </a:t>
            </a:r>
            <a:r>
              <a:rPr lang="ru-RU" sz="2000" dirty="0" err="1" smtClean="0">
                <a:solidFill>
                  <a:schemeClr val="tx1"/>
                </a:solidFill>
              </a:rPr>
              <a:t>Сопілка</a:t>
            </a:r>
            <a:r>
              <a:rPr lang="ru-RU" sz="2000" dirty="0" smtClean="0">
                <a:solidFill>
                  <a:schemeClr val="tx1"/>
                </a:solidFill>
              </a:rPr>
              <a:t>, Я. </a:t>
            </a:r>
            <a:r>
              <a:rPr lang="ru-RU" sz="2000" dirty="0" err="1" smtClean="0">
                <a:solidFill>
                  <a:schemeClr val="tx1"/>
                </a:solidFill>
              </a:rPr>
              <a:t>Кондра</a:t>
            </a:r>
            <a:r>
              <a:rPr lang="ru-RU" sz="2000" dirty="0" smtClean="0">
                <a:solidFill>
                  <a:schemeClr val="tx1"/>
                </a:solidFill>
              </a:rPr>
              <a:t>, О. Гаврилюк.</a:t>
            </a:r>
          </a:p>
          <a:p>
            <a:r>
              <a:rPr lang="ru-RU" sz="2000" dirty="0" err="1" smtClean="0">
                <a:solidFill>
                  <a:schemeClr val="tx1"/>
                </a:solidFill>
              </a:rPr>
              <a:t>Естетичні</a:t>
            </a:r>
            <a:r>
              <a:rPr lang="ru-RU" sz="2000" dirty="0" smtClean="0">
                <a:solidFill>
                  <a:schemeClr val="tx1"/>
                </a:solidFill>
              </a:rPr>
              <a:t> засади: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000" dirty="0" err="1" smtClean="0">
                <a:solidFill>
                  <a:schemeClr val="tx1"/>
                </a:solidFill>
              </a:rPr>
              <a:t>розгляд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соціальних</a:t>
            </a:r>
            <a:r>
              <a:rPr lang="ru-RU" sz="2000" dirty="0" smtClean="0">
                <a:solidFill>
                  <a:schemeClr val="tx1"/>
                </a:solidFill>
              </a:rPr>
              <a:t> проблем, </a:t>
            </a:r>
            <a:r>
              <a:rPr lang="ru-RU" sz="2000" dirty="0" err="1" smtClean="0">
                <a:solidFill>
                  <a:schemeClr val="tx1"/>
                </a:solidFill>
              </a:rPr>
              <a:t>застосовуючи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модерністську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поезію</a:t>
            </a:r>
            <a:r>
              <a:rPr lang="ru-RU" sz="2000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2000" dirty="0" err="1" smtClean="0">
                <a:solidFill>
                  <a:schemeClr val="tx1"/>
                </a:solidFill>
              </a:rPr>
              <a:t>незвичайна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образність</a:t>
            </a:r>
            <a:r>
              <a:rPr lang="ru-RU" sz="2000" dirty="0" smtClean="0">
                <a:solidFill>
                  <a:schemeClr val="tx1"/>
                </a:solidFill>
              </a:rPr>
              <a:t>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000" dirty="0" err="1" smtClean="0">
                <a:solidFill>
                  <a:schemeClr val="tx1"/>
                </a:solidFill>
              </a:rPr>
              <a:t>гуманістичний</a:t>
            </a:r>
            <a:r>
              <a:rPr lang="ru-RU" sz="2000" dirty="0" smtClean="0">
                <a:solidFill>
                  <a:schemeClr val="tx1"/>
                </a:solidFill>
              </a:rPr>
              <a:t> пафос;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000" dirty="0" err="1" smtClean="0">
                <a:solidFill>
                  <a:schemeClr val="tx1"/>
                </a:solidFill>
              </a:rPr>
              <a:t>міфологічна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концепція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світу</a:t>
            </a:r>
            <a:r>
              <a:rPr lang="ru-RU" sz="2000" dirty="0" smtClean="0">
                <a:solidFill>
                  <a:schemeClr val="tx1"/>
                </a:solidFill>
              </a:rPr>
              <a:t>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000" dirty="0" err="1" smtClean="0">
                <a:solidFill>
                  <a:schemeClr val="tx1"/>
                </a:solidFill>
              </a:rPr>
              <a:t>поєднання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орнаментальної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живописності</a:t>
            </a:r>
            <a:r>
              <a:rPr lang="ru-RU" sz="2000" dirty="0" smtClean="0">
                <a:solidFill>
                  <a:schemeClr val="tx1"/>
                </a:solidFill>
              </a:rPr>
              <a:t> та </a:t>
            </a:r>
            <a:r>
              <a:rPr lang="ru-RU" sz="2000" dirty="0" err="1" smtClean="0">
                <a:solidFill>
                  <a:schemeClr val="tx1"/>
                </a:solidFill>
              </a:rPr>
              <a:t>поетики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кубізму</a:t>
            </a:r>
            <a:r>
              <a:rPr lang="ru-RU" sz="2000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2000" dirty="0" err="1" smtClean="0">
                <a:solidFill>
                  <a:schemeClr val="tx1"/>
                </a:solidFill>
              </a:rPr>
              <a:t>яскравість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зорових</a:t>
            </a:r>
            <a:r>
              <a:rPr lang="ru-RU" sz="2000" dirty="0" smtClean="0">
                <a:solidFill>
                  <a:schemeClr val="tx1"/>
                </a:solidFill>
              </a:rPr>
              <a:t> та </a:t>
            </a:r>
            <a:r>
              <a:rPr lang="ru-RU" sz="2000" dirty="0" err="1" smtClean="0">
                <a:solidFill>
                  <a:schemeClr val="tx1"/>
                </a:solidFill>
              </a:rPr>
              <a:t>звукових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образів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511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484784"/>
            <a:ext cx="7200800" cy="232866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5) </a:t>
            </a:r>
            <a:r>
              <a:rPr lang="ru-RU" sz="2800" dirty="0" err="1" smtClean="0">
                <a:solidFill>
                  <a:schemeClr val="tx1"/>
                </a:solidFill>
              </a:rPr>
              <a:t>Богемне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угруповання</a:t>
            </a:r>
            <a:r>
              <a:rPr lang="ru-RU" sz="2800" dirty="0" smtClean="0">
                <a:solidFill>
                  <a:schemeClr val="tx1"/>
                </a:solidFill>
              </a:rPr>
              <a:t> «</a:t>
            </a:r>
            <a:r>
              <a:rPr lang="ru-RU" sz="2800" dirty="0" err="1" smtClean="0">
                <a:solidFill>
                  <a:schemeClr val="tx1"/>
                </a:solidFill>
              </a:rPr>
              <a:t>Дванадцятка</a:t>
            </a:r>
            <a:r>
              <a:rPr lang="ru-RU" sz="2800" dirty="0" smtClean="0">
                <a:solidFill>
                  <a:schemeClr val="tx1"/>
                </a:solidFill>
              </a:rPr>
              <a:t>». </a:t>
            </a:r>
            <a:r>
              <a:rPr lang="ru-RU" sz="2800" dirty="0" err="1" smtClean="0">
                <a:solidFill>
                  <a:schemeClr val="tx1"/>
                </a:solidFill>
              </a:rPr>
              <a:t>Під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цією</a:t>
            </a:r>
            <a:r>
              <a:rPr lang="ru-RU" sz="2800" dirty="0" smtClean="0">
                <a:solidFill>
                  <a:schemeClr val="tx1"/>
                </a:solidFill>
              </a:rPr>
              <a:t> ж </a:t>
            </a:r>
            <a:r>
              <a:rPr lang="ru-RU" sz="2800" dirty="0" err="1" smtClean="0">
                <a:solidFill>
                  <a:schemeClr val="tx1"/>
                </a:solidFill>
              </a:rPr>
              <a:t>назвою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вийшла</a:t>
            </a:r>
            <a:r>
              <a:rPr lang="ru-RU" sz="2800" dirty="0" smtClean="0">
                <a:solidFill>
                  <a:schemeClr val="tx1"/>
                </a:solidFill>
              </a:rPr>
              <a:t> книга </a:t>
            </a:r>
            <a:r>
              <a:rPr lang="ru-RU" sz="2800" dirty="0" err="1" smtClean="0">
                <a:solidFill>
                  <a:schemeClr val="tx1"/>
                </a:solidFill>
              </a:rPr>
              <a:t>їхніх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творів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800" dirty="0" err="1" smtClean="0">
                <a:solidFill>
                  <a:schemeClr val="tx1"/>
                </a:solidFill>
              </a:rPr>
              <a:t>Представники</a:t>
            </a:r>
            <a:r>
              <a:rPr lang="ru-RU" sz="2800" dirty="0" smtClean="0">
                <a:solidFill>
                  <a:schemeClr val="tx1"/>
                </a:solidFill>
              </a:rPr>
              <a:t>: Б. </a:t>
            </a:r>
            <a:r>
              <a:rPr lang="ru-RU" sz="2800" dirty="0" err="1" smtClean="0">
                <a:solidFill>
                  <a:schemeClr val="tx1"/>
                </a:solidFill>
              </a:rPr>
              <a:t>Нижанківський</a:t>
            </a:r>
            <a:r>
              <a:rPr lang="ru-RU" sz="2800" dirty="0" smtClean="0">
                <a:solidFill>
                  <a:schemeClr val="tx1"/>
                </a:solidFill>
              </a:rPr>
              <a:t>, З. </a:t>
            </a:r>
            <a:r>
              <a:rPr lang="ru-RU" sz="2800" dirty="0" err="1" smtClean="0">
                <a:solidFill>
                  <a:schemeClr val="tx1"/>
                </a:solidFill>
              </a:rPr>
              <a:t>Тарнавський</a:t>
            </a:r>
            <a:r>
              <a:rPr lang="ru-RU" sz="2800" dirty="0" smtClean="0">
                <a:solidFill>
                  <a:schemeClr val="tx1"/>
                </a:solidFill>
              </a:rPr>
              <a:t>, А. </a:t>
            </a:r>
            <a:r>
              <a:rPr lang="ru-RU" sz="2800" dirty="0" err="1" smtClean="0">
                <a:solidFill>
                  <a:schemeClr val="tx1"/>
                </a:solidFill>
              </a:rPr>
              <a:t>Курдидик</a:t>
            </a:r>
            <a:r>
              <a:rPr lang="ru-RU" sz="2800" dirty="0" smtClean="0">
                <a:solidFill>
                  <a:schemeClr val="tx1"/>
                </a:solidFill>
              </a:rPr>
              <a:t>, Я. </a:t>
            </a:r>
            <a:r>
              <a:rPr lang="ru-RU" sz="2800" dirty="0" err="1" smtClean="0">
                <a:solidFill>
                  <a:schemeClr val="tx1"/>
                </a:solidFill>
              </a:rPr>
              <a:t>Курдидики</a:t>
            </a:r>
            <a:r>
              <a:rPr lang="ru-RU" sz="2800" dirty="0" smtClean="0">
                <a:solidFill>
                  <a:schemeClr val="tx1"/>
                </a:solidFill>
              </a:rPr>
              <a:t>, В. </a:t>
            </a:r>
            <a:r>
              <a:rPr lang="ru-RU" sz="2800" dirty="0" err="1" smtClean="0">
                <a:solidFill>
                  <a:schemeClr val="tx1"/>
                </a:solidFill>
              </a:rPr>
              <a:t>Гірний</a:t>
            </a:r>
            <a:r>
              <a:rPr lang="ru-RU" sz="2800" dirty="0" smtClean="0">
                <a:solidFill>
                  <a:schemeClr val="tx1"/>
                </a:solidFill>
              </a:rPr>
              <a:t>, І. Чернява, В. Ткачук, В. Ковальчук, Р. Антонович, К. </a:t>
            </a:r>
            <a:r>
              <a:rPr lang="ru-RU" sz="2800" dirty="0" err="1" smtClean="0">
                <a:solidFill>
                  <a:schemeClr val="tx1"/>
                </a:solidFill>
              </a:rPr>
              <a:t>Мулькевич</a:t>
            </a:r>
            <a:r>
              <a:rPr lang="ru-RU" sz="2800" dirty="0" smtClean="0">
                <a:solidFill>
                  <a:schemeClr val="tx1"/>
                </a:solidFill>
              </a:rPr>
              <a:t>, Г. </a:t>
            </a:r>
            <a:r>
              <a:rPr lang="ru-RU" sz="2800" dirty="0" err="1" smtClean="0">
                <a:solidFill>
                  <a:schemeClr val="tx1"/>
                </a:solidFill>
              </a:rPr>
              <a:t>Павенцька</a:t>
            </a:r>
            <a:r>
              <a:rPr lang="ru-RU" sz="2800" dirty="0" smtClean="0">
                <a:solidFill>
                  <a:schemeClr val="tx1"/>
                </a:solidFill>
              </a:rPr>
              <a:t> і Б. </a:t>
            </a:r>
            <a:r>
              <a:rPr lang="ru-RU" sz="2800" dirty="0" err="1" smtClean="0">
                <a:solidFill>
                  <a:schemeClr val="tx1"/>
                </a:solidFill>
              </a:rPr>
              <a:t>Цісик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933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268760"/>
            <a:ext cx="7056784" cy="1752600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solidFill>
                  <a:schemeClr val="tx1"/>
                </a:solidFill>
              </a:rPr>
              <a:t>Естетичні</a:t>
            </a:r>
            <a:r>
              <a:rPr lang="ru-RU" sz="2400" dirty="0" smtClean="0">
                <a:solidFill>
                  <a:schemeClr val="tx1"/>
                </a:solidFill>
              </a:rPr>
              <a:t> засади: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400" dirty="0" err="1" smtClean="0">
                <a:solidFill>
                  <a:schemeClr val="tx1"/>
                </a:solidFill>
              </a:rPr>
              <a:t>розширення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тематичного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діапазону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літератури</a:t>
            </a:r>
            <a:r>
              <a:rPr lang="ru-RU" sz="2400" dirty="0" smtClean="0">
                <a:solidFill>
                  <a:schemeClr val="tx1"/>
                </a:solidFill>
              </a:rPr>
              <a:t>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400" dirty="0" err="1" smtClean="0">
                <a:solidFill>
                  <a:schemeClr val="tx1"/>
                </a:solidFill>
              </a:rPr>
              <a:t>розвиток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урбаністичної</a:t>
            </a:r>
            <a:r>
              <a:rPr lang="ru-RU" sz="2400" dirty="0" smtClean="0">
                <a:solidFill>
                  <a:schemeClr val="tx1"/>
                </a:solidFill>
              </a:rPr>
              <a:t> тематики (</a:t>
            </a:r>
            <a:r>
              <a:rPr lang="ru-RU" sz="2400" dirty="0" err="1" smtClean="0">
                <a:solidFill>
                  <a:schemeClr val="tx1"/>
                </a:solidFill>
              </a:rPr>
              <a:t>відтворення</a:t>
            </a:r>
            <a:r>
              <a:rPr lang="ru-RU" sz="2400" dirty="0" smtClean="0">
                <a:solidFill>
                  <a:schemeClr val="tx1"/>
                </a:solidFill>
              </a:rPr>
              <a:t> й </a:t>
            </a:r>
            <a:r>
              <a:rPr lang="ru-RU" sz="2400" dirty="0" err="1" smtClean="0">
                <a:solidFill>
                  <a:schemeClr val="tx1"/>
                </a:solidFill>
              </a:rPr>
              <a:t>опоетизування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стихії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вулиць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провулків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кав’ярень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магазинів</a:t>
            </a:r>
            <a:r>
              <a:rPr lang="ru-RU" sz="2400" dirty="0" smtClean="0">
                <a:solidFill>
                  <a:schemeClr val="tx1"/>
                </a:solidFill>
              </a:rPr>
              <a:t> Львова з </a:t>
            </a:r>
            <a:r>
              <a:rPr lang="ru-RU" sz="2400" dirty="0" err="1" smtClean="0">
                <a:solidFill>
                  <a:schemeClr val="tx1"/>
                </a:solidFill>
              </a:rPr>
              <a:t>його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неповторною</a:t>
            </a:r>
            <a:r>
              <a:rPr lang="ru-RU" sz="2400" dirty="0" smtClean="0">
                <a:solidFill>
                  <a:schemeClr val="tx1"/>
                </a:solidFill>
              </a:rPr>
              <a:t> атмосферою. Образ Львова став </a:t>
            </a:r>
            <a:r>
              <a:rPr lang="ru-RU" sz="2400" dirty="0" err="1" smtClean="0">
                <a:solidFill>
                  <a:schemeClr val="tx1"/>
                </a:solidFill>
              </a:rPr>
              <a:t>головним</a:t>
            </a:r>
            <a:r>
              <a:rPr lang="ru-RU" sz="2400" dirty="0" smtClean="0">
                <a:solidFill>
                  <a:schemeClr val="tx1"/>
                </a:solidFill>
              </a:rPr>
              <a:t> персонажем новел та </a:t>
            </a:r>
            <a:r>
              <a:rPr lang="ru-RU" sz="2400" dirty="0" err="1" smtClean="0">
                <a:solidFill>
                  <a:schemeClr val="tx1"/>
                </a:solidFill>
              </a:rPr>
              <a:t>віршів</a:t>
            </a:r>
            <a:r>
              <a:rPr lang="ru-RU" sz="2400" dirty="0" smtClean="0">
                <a:solidFill>
                  <a:schemeClr val="tx1"/>
                </a:solidFill>
              </a:rPr>
              <a:t>);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</a:rPr>
              <a:t>протест </a:t>
            </a:r>
            <a:r>
              <a:rPr lang="ru-RU" sz="2400" dirty="0" err="1" smtClean="0">
                <a:solidFill>
                  <a:schemeClr val="tx1"/>
                </a:solidFill>
              </a:rPr>
              <a:t>проти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знелюднення</a:t>
            </a:r>
            <a:r>
              <a:rPr lang="ru-RU" sz="2400" dirty="0" smtClean="0">
                <a:solidFill>
                  <a:schemeClr val="tx1"/>
                </a:solidFill>
              </a:rPr>
              <a:t> особи в антигуманному </a:t>
            </a:r>
            <a:r>
              <a:rPr lang="ru-RU" sz="2400" dirty="0" err="1" smtClean="0">
                <a:solidFill>
                  <a:schemeClr val="tx1"/>
                </a:solidFill>
              </a:rPr>
              <a:t>світі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614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7048872" cy="3793976"/>
          </a:xfrm>
        </p:spPr>
        <p:txBody>
          <a:bodyPr>
            <a:normAutofit/>
            <a:scene3d>
              <a:camera prst="isometricOffAxis1Righ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60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Дякую за перегляд!</a:t>
            </a:r>
            <a:endParaRPr lang="ru-RU" sz="6000" b="1" dirty="0">
              <a:ln>
                <a:solidFill>
                  <a:srgbClr val="C00000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214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484784"/>
            <a:ext cx="6768752" cy="4608512"/>
          </a:xfrm>
        </p:spPr>
        <p:txBody>
          <a:bodyPr>
            <a:normAutofit fontScale="40000" lnSpcReduction="20000"/>
          </a:bodyPr>
          <a:lstStyle/>
          <a:p>
            <a:r>
              <a:rPr lang="ru-RU" sz="7600" b="1" u="sng" dirty="0" err="1" smtClean="0">
                <a:solidFill>
                  <a:schemeClr val="tx1"/>
                </a:solidFill>
              </a:rPr>
              <a:t>Історичні</a:t>
            </a:r>
            <a:r>
              <a:rPr lang="ru-RU" sz="7600" b="1" u="sng" dirty="0" smtClean="0">
                <a:solidFill>
                  <a:schemeClr val="tx1"/>
                </a:solidFill>
              </a:rPr>
              <a:t> </a:t>
            </a:r>
            <a:r>
              <a:rPr lang="ru-RU" sz="7600" b="1" u="sng" dirty="0" err="1" smtClean="0">
                <a:solidFill>
                  <a:schemeClr val="tx1"/>
                </a:solidFill>
              </a:rPr>
              <a:t>умови</a:t>
            </a:r>
            <a:endParaRPr lang="ru-RU" sz="7600" b="1" u="sng" dirty="0" smtClean="0">
              <a:solidFill>
                <a:schemeClr val="tx1"/>
              </a:solidFill>
            </a:endParaRPr>
          </a:p>
          <a:p>
            <a:r>
              <a:rPr lang="ru-RU" sz="5100" dirty="0" err="1" smtClean="0">
                <a:solidFill>
                  <a:schemeClr val="tx1"/>
                </a:solidFill>
              </a:rPr>
              <a:t>Історичні</a:t>
            </a:r>
            <a:r>
              <a:rPr lang="ru-RU" sz="5100" dirty="0" smtClean="0">
                <a:solidFill>
                  <a:schemeClr val="tx1"/>
                </a:solidFill>
              </a:rPr>
              <a:t> </a:t>
            </a:r>
            <a:r>
              <a:rPr lang="ru-RU" sz="5100" dirty="0" err="1" smtClean="0">
                <a:solidFill>
                  <a:schemeClr val="tx1"/>
                </a:solidFill>
              </a:rPr>
              <a:t>умови</a:t>
            </a:r>
            <a:r>
              <a:rPr lang="ru-RU" sz="5100" dirty="0" smtClean="0">
                <a:solidFill>
                  <a:schemeClr val="tx1"/>
                </a:solidFill>
              </a:rPr>
              <a:t> </a:t>
            </a:r>
            <a:r>
              <a:rPr lang="ru-RU" sz="5100" dirty="0" err="1" smtClean="0">
                <a:solidFill>
                  <a:schemeClr val="tx1"/>
                </a:solidFill>
              </a:rPr>
              <a:t>розвитку</a:t>
            </a:r>
            <a:r>
              <a:rPr lang="ru-RU" sz="5100" dirty="0" smtClean="0">
                <a:solidFill>
                  <a:schemeClr val="tx1"/>
                </a:solidFill>
              </a:rPr>
              <a:t> </a:t>
            </a:r>
            <a:r>
              <a:rPr lang="ru-RU" sz="5100" dirty="0" err="1" smtClean="0">
                <a:solidFill>
                  <a:schemeClr val="tx1"/>
                </a:solidFill>
              </a:rPr>
              <a:t>літератури</a:t>
            </a:r>
            <a:r>
              <a:rPr lang="ru-RU" sz="5100" dirty="0" smtClean="0">
                <a:solidFill>
                  <a:schemeClr val="tx1"/>
                </a:solidFill>
              </a:rPr>
              <a:t> </a:t>
            </a:r>
            <a:r>
              <a:rPr lang="ru-RU" sz="5100" dirty="0" err="1" smtClean="0">
                <a:solidFill>
                  <a:schemeClr val="tx1"/>
                </a:solidFill>
              </a:rPr>
              <a:t>Західної</a:t>
            </a:r>
            <a:r>
              <a:rPr lang="ru-RU" sz="5100" dirty="0" smtClean="0">
                <a:solidFill>
                  <a:schemeClr val="tx1"/>
                </a:solidFill>
              </a:rPr>
              <a:t> </a:t>
            </a:r>
            <a:r>
              <a:rPr lang="ru-RU" sz="5100" dirty="0" err="1" smtClean="0">
                <a:solidFill>
                  <a:schemeClr val="tx1"/>
                </a:solidFill>
              </a:rPr>
              <a:t>України</a:t>
            </a:r>
            <a:r>
              <a:rPr lang="ru-RU" sz="5100" dirty="0" smtClean="0">
                <a:solidFill>
                  <a:schemeClr val="tx1"/>
                </a:solidFill>
              </a:rPr>
              <a:t> до 1939 р. </a:t>
            </a:r>
            <a:r>
              <a:rPr lang="ru-RU" sz="5100" dirty="0" err="1" smtClean="0">
                <a:solidFill>
                  <a:schemeClr val="tx1"/>
                </a:solidFill>
              </a:rPr>
              <a:t>були</a:t>
            </a:r>
            <a:r>
              <a:rPr lang="ru-RU" sz="5100" dirty="0" smtClean="0">
                <a:solidFill>
                  <a:schemeClr val="tx1"/>
                </a:solidFill>
              </a:rPr>
              <a:t> такими: за </a:t>
            </a:r>
            <a:r>
              <a:rPr lang="ru-RU" sz="5100" dirty="0" err="1" smtClean="0">
                <a:solidFill>
                  <a:schemeClr val="tx1"/>
                </a:solidFill>
              </a:rPr>
              <a:t>підтримки</a:t>
            </a:r>
            <a:r>
              <a:rPr lang="ru-RU" sz="5100" dirty="0" smtClean="0">
                <a:solidFill>
                  <a:schemeClr val="tx1"/>
                </a:solidFill>
              </a:rPr>
              <a:t> </a:t>
            </a:r>
            <a:r>
              <a:rPr lang="ru-RU" sz="5100" dirty="0" err="1" smtClean="0">
                <a:solidFill>
                  <a:schemeClr val="tx1"/>
                </a:solidFill>
              </a:rPr>
              <a:t>Антанти</a:t>
            </a:r>
            <a:r>
              <a:rPr lang="ru-RU" sz="5100" dirty="0" smtClean="0">
                <a:solidFill>
                  <a:schemeClr val="tx1"/>
                </a:solidFill>
              </a:rPr>
              <a:t> у 1939 р. </a:t>
            </a:r>
            <a:r>
              <a:rPr lang="ru-RU" sz="5100" dirty="0" err="1" smtClean="0">
                <a:solidFill>
                  <a:schemeClr val="tx1"/>
                </a:solidFill>
              </a:rPr>
              <a:t>Польща</a:t>
            </a:r>
            <a:r>
              <a:rPr lang="ru-RU" sz="5100" dirty="0" smtClean="0">
                <a:solidFill>
                  <a:schemeClr val="tx1"/>
                </a:solidFill>
              </a:rPr>
              <a:t> </a:t>
            </a:r>
            <a:r>
              <a:rPr lang="ru-RU" sz="5100" dirty="0" err="1" smtClean="0">
                <a:solidFill>
                  <a:schemeClr val="tx1"/>
                </a:solidFill>
              </a:rPr>
              <a:t>окупувала</a:t>
            </a:r>
            <a:r>
              <a:rPr lang="ru-RU" sz="5100" dirty="0" smtClean="0">
                <a:solidFill>
                  <a:schemeClr val="tx1"/>
                </a:solidFill>
              </a:rPr>
              <a:t> </a:t>
            </a:r>
            <a:r>
              <a:rPr lang="ru-RU" sz="5100" dirty="0" err="1" smtClean="0">
                <a:solidFill>
                  <a:schemeClr val="tx1"/>
                </a:solidFill>
              </a:rPr>
              <a:t>Західну</a:t>
            </a:r>
            <a:r>
              <a:rPr lang="ru-RU" sz="5100" dirty="0" smtClean="0">
                <a:solidFill>
                  <a:schemeClr val="tx1"/>
                </a:solidFill>
              </a:rPr>
              <a:t> </a:t>
            </a:r>
            <a:r>
              <a:rPr lang="ru-RU" sz="5100" dirty="0" err="1" smtClean="0">
                <a:solidFill>
                  <a:schemeClr val="tx1"/>
                </a:solidFill>
              </a:rPr>
              <a:t>Україну</a:t>
            </a:r>
            <a:r>
              <a:rPr lang="ru-RU" sz="5100" dirty="0" smtClean="0">
                <a:solidFill>
                  <a:schemeClr val="tx1"/>
                </a:solidFill>
              </a:rPr>
              <a:t>, </a:t>
            </a:r>
            <a:r>
              <a:rPr lang="ru-RU" sz="5100" dirty="0" err="1" smtClean="0">
                <a:solidFill>
                  <a:schemeClr val="tx1"/>
                </a:solidFill>
              </a:rPr>
              <a:t>Румунія</a:t>
            </a:r>
            <a:r>
              <a:rPr lang="ru-RU" sz="5100" dirty="0" smtClean="0">
                <a:solidFill>
                  <a:schemeClr val="tx1"/>
                </a:solidFill>
              </a:rPr>
              <a:t> — </a:t>
            </a:r>
            <a:r>
              <a:rPr lang="ru-RU" sz="5100" dirty="0" err="1" smtClean="0">
                <a:solidFill>
                  <a:schemeClr val="tx1"/>
                </a:solidFill>
              </a:rPr>
              <a:t>Буковину</a:t>
            </a:r>
            <a:r>
              <a:rPr lang="ru-RU" sz="5100" dirty="0" smtClean="0">
                <a:solidFill>
                  <a:schemeClr val="tx1"/>
                </a:solidFill>
              </a:rPr>
              <a:t> і </a:t>
            </a:r>
            <a:r>
              <a:rPr lang="ru-RU" sz="5100" dirty="0" err="1" smtClean="0">
                <a:solidFill>
                  <a:schemeClr val="tx1"/>
                </a:solidFill>
              </a:rPr>
              <a:t>Бессарабію</a:t>
            </a:r>
            <a:r>
              <a:rPr lang="ru-RU" sz="5100" dirty="0" smtClean="0">
                <a:solidFill>
                  <a:schemeClr val="tx1"/>
                </a:solidFill>
              </a:rPr>
              <a:t>, </a:t>
            </a:r>
            <a:r>
              <a:rPr lang="ru-RU" sz="5100" dirty="0" err="1" smtClean="0">
                <a:solidFill>
                  <a:schemeClr val="tx1"/>
                </a:solidFill>
              </a:rPr>
              <a:t>Чехо-Словаччина</a:t>
            </a:r>
            <a:r>
              <a:rPr lang="ru-RU" sz="5100" dirty="0" smtClean="0">
                <a:solidFill>
                  <a:schemeClr val="tx1"/>
                </a:solidFill>
              </a:rPr>
              <a:t> — </a:t>
            </a:r>
            <a:r>
              <a:rPr lang="ru-RU" sz="5100" dirty="0" err="1" smtClean="0">
                <a:solidFill>
                  <a:schemeClr val="tx1"/>
                </a:solidFill>
              </a:rPr>
              <a:t>Закарпатську</a:t>
            </a:r>
            <a:r>
              <a:rPr lang="ru-RU" sz="5100" dirty="0" smtClean="0">
                <a:solidFill>
                  <a:schemeClr val="tx1"/>
                </a:solidFill>
              </a:rPr>
              <a:t> </a:t>
            </a:r>
            <a:r>
              <a:rPr lang="ru-RU" sz="5100" dirty="0" err="1" smtClean="0">
                <a:solidFill>
                  <a:schemeClr val="tx1"/>
                </a:solidFill>
              </a:rPr>
              <a:t>Україну</a:t>
            </a:r>
            <a:r>
              <a:rPr lang="ru-RU" sz="5100" dirty="0" smtClean="0">
                <a:solidFill>
                  <a:schemeClr val="tx1"/>
                </a:solidFill>
              </a:rPr>
              <a:t>, </a:t>
            </a:r>
            <a:r>
              <a:rPr lang="ru-RU" sz="5100" dirty="0" err="1" smtClean="0">
                <a:solidFill>
                  <a:schemeClr val="tx1"/>
                </a:solidFill>
              </a:rPr>
              <a:t>що</a:t>
            </a:r>
            <a:r>
              <a:rPr lang="ru-RU" sz="5100" dirty="0" smtClean="0">
                <a:solidFill>
                  <a:schemeClr val="tx1"/>
                </a:solidFill>
              </a:rPr>
              <a:t> </a:t>
            </a:r>
            <a:r>
              <a:rPr lang="ru-RU" sz="5100" dirty="0" err="1" smtClean="0">
                <a:solidFill>
                  <a:schemeClr val="tx1"/>
                </a:solidFill>
              </a:rPr>
              <a:t>супроводжувалося</a:t>
            </a:r>
            <a:r>
              <a:rPr lang="ru-RU" sz="5100" dirty="0" smtClean="0">
                <a:solidFill>
                  <a:schemeClr val="tx1"/>
                </a:solidFill>
              </a:rPr>
              <a:t> </a:t>
            </a:r>
            <a:r>
              <a:rPr lang="ru-RU" sz="5100" dirty="0" err="1" smtClean="0">
                <a:solidFill>
                  <a:schemeClr val="tx1"/>
                </a:solidFill>
              </a:rPr>
              <a:t>прагненням</a:t>
            </a:r>
            <a:r>
              <a:rPr lang="ru-RU" sz="5100" dirty="0" smtClean="0">
                <a:solidFill>
                  <a:schemeClr val="tx1"/>
                </a:solidFill>
              </a:rPr>
              <a:t> </a:t>
            </a:r>
            <a:r>
              <a:rPr lang="ru-RU" sz="5100" dirty="0" err="1" smtClean="0">
                <a:solidFill>
                  <a:schemeClr val="tx1"/>
                </a:solidFill>
              </a:rPr>
              <a:t>асимілювати</a:t>
            </a:r>
            <a:r>
              <a:rPr lang="ru-RU" sz="5100" dirty="0" smtClean="0">
                <a:solidFill>
                  <a:schemeClr val="tx1"/>
                </a:solidFill>
              </a:rPr>
              <a:t> </a:t>
            </a:r>
            <a:r>
              <a:rPr lang="ru-RU" sz="5100" dirty="0" err="1" smtClean="0">
                <a:solidFill>
                  <a:schemeClr val="tx1"/>
                </a:solidFill>
              </a:rPr>
              <a:t>українців</a:t>
            </a:r>
            <a:r>
              <a:rPr lang="ru-RU" sz="5100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 fontAlgn="base">
              <a:buFont typeface="Wingdings" pitchFamily="2" charset="2"/>
              <a:buChar char="v"/>
            </a:pPr>
            <a:r>
              <a:rPr lang="ru-RU" sz="5100" dirty="0" err="1">
                <a:solidFill>
                  <a:schemeClr val="tx1"/>
                </a:solidFill>
              </a:rPr>
              <a:t>закриття</a:t>
            </a:r>
            <a:r>
              <a:rPr lang="ru-RU" sz="5100" dirty="0">
                <a:solidFill>
                  <a:schemeClr val="tx1"/>
                </a:solidFill>
              </a:rPr>
              <a:t> у 1924 р. </a:t>
            </a:r>
            <a:r>
              <a:rPr lang="ru-RU" sz="5100" dirty="0" err="1">
                <a:solidFill>
                  <a:schemeClr val="tx1"/>
                </a:solidFill>
              </a:rPr>
              <a:t>українських</a:t>
            </a:r>
            <a:r>
              <a:rPr lang="ru-RU" sz="5100" dirty="0">
                <a:solidFill>
                  <a:schemeClr val="tx1"/>
                </a:solidFill>
              </a:rPr>
              <a:t> </a:t>
            </a:r>
            <a:r>
              <a:rPr lang="ru-RU" sz="5100" dirty="0" err="1">
                <a:solidFill>
                  <a:schemeClr val="tx1"/>
                </a:solidFill>
              </a:rPr>
              <a:t>шкіл</a:t>
            </a:r>
            <a:r>
              <a:rPr lang="ru-RU" sz="5100" dirty="0">
                <a:solidFill>
                  <a:schemeClr val="tx1"/>
                </a:solidFill>
              </a:rPr>
              <a:t> і </a:t>
            </a:r>
            <a:r>
              <a:rPr lang="ru-RU" sz="5100" dirty="0" err="1">
                <a:solidFill>
                  <a:schemeClr val="tx1"/>
                </a:solidFill>
              </a:rPr>
              <a:t>ліквідація</a:t>
            </a:r>
            <a:r>
              <a:rPr lang="ru-RU" sz="5100" dirty="0">
                <a:solidFill>
                  <a:schemeClr val="tx1"/>
                </a:solidFill>
              </a:rPr>
              <a:t> </a:t>
            </a:r>
            <a:r>
              <a:rPr lang="ru-RU" sz="5100" dirty="0" err="1">
                <a:solidFill>
                  <a:schemeClr val="tx1"/>
                </a:solidFill>
              </a:rPr>
              <a:t>українських</a:t>
            </a:r>
            <a:r>
              <a:rPr lang="ru-RU" sz="5100" dirty="0">
                <a:solidFill>
                  <a:schemeClr val="tx1"/>
                </a:solidFill>
              </a:rPr>
              <a:t> кафедр у ВУЗах;</a:t>
            </a:r>
          </a:p>
          <a:p>
            <a:pPr marL="457200" indent="-457200" fontAlgn="base">
              <a:buFont typeface="Wingdings" pitchFamily="2" charset="2"/>
              <a:buChar char="v"/>
            </a:pPr>
            <a:r>
              <a:rPr lang="ru-RU" sz="5100" dirty="0" err="1">
                <a:solidFill>
                  <a:schemeClr val="tx1"/>
                </a:solidFill>
              </a:rPr>
              <a:t>обмеження</a:t>
            </a:r>
            <a:r>
              <a:rPr lang="ru-RU" sz="5100" dirty="0">
                <a:solidFill>
                  <a:schemeClr val="tx1"/>
                </a:solidFill>
              </a:rPr>
              <a:t> доступу </a:t>
            </a:r>
            <a:r>
              <a:rPr lang="ru-RU" sz="5100" dirty="0" err="1">
                <a:solidFill>
                  <a:schemeClr val="tx1"/>
                </a:solidFill>
              </a:rPr>
              <a:t>української</a:t>
            </a:r>
            <a:r>
              <a:rPr lang="ru-RU" sz="5100" dirty="0">
                <a:solidFill>
                  <a:schemeClr val="tx1"/>
                </a:solidFill>
              </a:rPr>
              <a:t> </a:t>
            </a:r>
            <a:r>
              <a:rPr lang="ru-RU" sz="5100" dirty="0" err="1">
                <a:solidFill>
                  <a:schemeClr val="tx1"/>
                </a:solidFill>
              </a:rPr>
              <a:t>молоді</a:t>
            </a:r>
            <a:r>
              <a:rPr lang="ru-RU" sz="5100" dirty="0">
                <a:solidFill>
                  <a:schemeClr val="tx1"/>
                </a:solidFill>
              </a:rPr>
              <a:t> на </a:t>
            </a:r>
            <a:r>
              <a:rPr lang="ru-RU" sz="5100" dirty="0" err="1">
                <a:solidFill>
                  <a:schemeClr val="tx1"/>
                </a:solidFill>
              </a:rPr>
              <a:t>державну</a:t>
            </a:r>
            <a:r>
              <a:rPr lang="ru-RU" sz="5100" dirty="0">
                <a:solidFill>
                  <a:schemeClr val="tx1"/>
                </a:solidFill>
              </a:rPr>
              <a:t> службу;</a:t>
            </a:r>
          </a:p>
          <a:p>
            <a:pPr marL="457200" indent="-457200" fontAlgn="base">
              <a:buFont typeface="Wingdings" pitchFamily="2" charset="2"/>
              <a:buChar char="v"/>
            </a:pPr>
            <a:r>
              <a:rPr lang="ru-RU" sz="5100" dirty="0" err="1">
                <a:solidFill>
                  <a:schemeClr val="tx1"/>
                </a:solidFill>
              </a:rPr>
              <a:t>проголошення</a:t>
            </a:r>
            <a:r>
              <a:rPr lang="ru-RU" sz="5100" dirty="0">
                <a:solidFill>
                  <a:schemeClr val="tx1"/>
                </a:solidFill>
              </a:rPr>
              <a:t> на </a:t>
            </a:r>
            <a:r>
              <a:rPr lang="ru-RU" sz="5100" dirty="0" err="1">
                <a:solidFill>
                  <a:schemeClr val="tx1"/>
                </a:solidFill>
              </a:rPr>
              <a:t>загарбаних</a:t>
            </a:r>
            <a:r>
              <a:rPr lang="ru-RU" sz="5100" dirty="0">
                <a:solidFill>
                  <a:schemeClr val="tx1"/>
                </a:solidFill>
              </a:rPr>
              <a:t> землях державною </a:t>
            </a:r>
            <a:r>
              <a:rPr lang="ru-RU" sz="5100" dirty="0" err="1">
                <a:solidFill>
                  <a:schemeClr val="tx1"/>
                </a:solidFill>
              </a:rPr>
              <a:t>мовою</a:t>
            </a:r>
            <a:r>
              <a:rPr lang="ru-RU" sz="5100" dirty="0">
                <a:solidFill>
                  <a:schemeClr val="tx1"/>
                </a:solidFill>
              </a:rPr>
              <a:t> </a:t>
            </a:r>
            <a:r>
              <a:rPr lang="ru-RU" sz="5100" dirty="0" err="1">
                <a:solidFill>
                  <a:schemeClr val="tx1"/>
                </a:solidFill>
              </a:rPr>
              <a:t>польську</a:t>
            </a:r>
            <a:r>
              <a:rPr lang="ru-RU" sz="5100" dirty="0">
                <a:solidFill>
                  <a:schemeClr val="tx1"/>
                </a:solidFill>
              </a:rPr>
              <a:t> </a:t>
            </a:r>
            <a:r>
              <a:rPr lang="ru-RU" sz="5100" dirty="0" err="1">
                <a:solidFill>
                  <a:schemeClr val="tx1"/>
                </a:solidFill>
              </a:rPr>
              <a:t>мову</a:t>
            </a:r>
            <a:r>
              <a:rPr lang="ru-RU" sz="5100" dirty="0">
                <a:solidFill>
                  <a:schemeClr val="tx1"/>
                </a:solidFill>
              </a:rPr>
              <a:t>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07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81"/>
          <a:stretch/>
        </p:blipFill>
        <p:spPr>
          <a:xfrm>
            <a:off x="2537966" y="1196752"/>
            <a:ext cx="3816424" cy="4272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747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980728"/>
            <a:ext cx="6912768" cy="175260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Все </a:t>
            </a:r>
            <a:r>
              <a:rPr lang="ru-RU" sz="2000" dirty="0" err="1" smtClean="0">
                <a:solidFill>
                  <a:schemeClr val="tx1"/>
                </a:solidFill>
              </a:rPr>
              <a:t>це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породжувало</a:t>
            </a:r>
            <a:r>
              <a:rPr lang="ru-RU" sz="2000" dirty="0" smtClean="0">
                <a:solidFill>
                  <a:schemeClr val="tx1"/>
                </a:solidFill>
              </a:rPr>
              <a:t> протест </a:t>
            </a:r>
            <a:r>
              <a:rPr lang="ru-RU" sz="2000" dirty="0" err="1" smtClean="0">
                <a:solidFill>
                  <a:schemeClr val="tx1"/>
                </a:solidFill>
              </a:rPr>
              <a:t>населення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регіону</a:t>
            </a:r>
            <a:r>
              <a:rPr lang="ru-RU" sz="2000" dirty="0" smtClean="0">
                <a:solidFill>
                  <a:schemeClr val="tx1"/>
                </a:solidFill>
              </a:rPr>
              <a:t>, яке не </a:t>
            </a:r>
            <a:r>
              <a:rPr lang="ru-RU" sz="2000" dirty="0" err="1" smtClean="0">
                <a:solidFill>
                  <a:schemeClr val="tx1"/>
                </a:solidFill>
              </a:rPr>
              <a:t>визнавало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легітимності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польської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влади</a:t>
            </a:r>
            <a:r>
              <a:rPr lang="ru-RU" sz="2000" dirty="0" smtClean="0">
                <a:solidFill>
                  <a:schemeClr val="tx1"/>
                </a:solidFill>
              </a:rPr>
              <a:t>. Але </a:t>
            </a:r>
            <a:r>
              <a:rPr lang="ru-RU" sz="2000" dirty="0" err="1" smtClean="0">
                <a:solidFill>
                  <a:schemeClr val="tx1"/>
                </a:solidFill>
              </a:rPr>
              <a:t>незважаючи</a:t>
            </a:r>
            <a:r>
              <a:rPr lang="ru-RU" sz="2000" dirty="0" smtClean="0">
                <a:solidFill>
                  <a:schemeClr val="tx1"/>
                </a:solidFill>
              </a:rPr>
              <a:t> на </a:t>
            </a:r>
            <a:r>
              <a:rPr lang="ru-RU" sz="2000" dirty="0" err="1" smtClean="0">
                <a:solidFill>
                  <a:schemeClr val="tx1"/>
                </a:solidFill>
              </a:rPr>
              <a:t>високу</a:t>
            </a:r>
            <a:r>
              <a:rPr lang="ru-RU" sz="2000" dirty="0" smtClean="0">
                <a:solidFill>
                  <a:schemeClr val="tx1"/>
                </a:solidFill>
              </a:rPr>
              <a:t> питому вагу, </a:t>
            </a:r>
            <a:r>
              <a:rPr lang="ru-RU" sz="2000" dirty="0" err="1" smtClean="0">
                <a:solidFill>
                  <a:schemeClr val="tx1"/>
                </a:solidFill>
              </a:rPr>
              <a:t>українське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населення</a:t>
            </a:r>
            <a:r>
              <a:rPr lang="ru-RU" sz="2000" dirty="0" smtClean="0">
                <a:solidFill>
                  <a:schemeClr val="tx1"/>
                </a:solidFill>
              </a:rPr>
              <a:t> не мало </a:t>
            </a:r>
            <a:r>
              <a:rPr lang="ru-RU" sz="2000" dirty="0" err="1" smtClean="0">
                <a:solidFill>
                  <a:schemeClr val="tx1"/>
                </a:solidFill>
              </a:rPr>
              <a:t>політичної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влади</a:t>
            </a:r>
            <a:r>
              <a:rPr lang="ru-RU" sz="2000" dirty="0" smtClean="0">
                <a:solidFill>
                  <a:schemeClr val="tx1"/>
                </a:solidFill>
              </a:rPr>
              <a:t> (</a:t>
            </a:r>
            <a:r>
              <a:rPr lang="ru-RU" sz="2000" dirty="0" err="1" smtClean="0">
                <a:solidFill>
                  <a:schemeClr val="tx1"/>
                </a:solidFill>
              </a:rPr>
              <a:t>якщо</a:t>
            </a:r>
            <a:r>
              <a:rPr lang="ru-RU" sz="2000" dirty="0" smtClean="0">
                <a:solidFill>
                  <a:schemeClr val="tx1"/>
                </a:solidFill>
              </a:rPr>
              <a:t> не </a:t>
            </a:r>
            <a:r>
              <a:rPr lang="ru-RU" sz="2000" dirty="0" err="1" smtClean="0">
                <a:solidFill>
                  <a:schemeClr val="tx1"/>
                </a:solidFill>
              </a:rPr>
              <a:t>брати</a:t>
            </a:r>
            <a:r>
              <a:rPr lang="ru-RU" sz="2000" dirty="0" smtClean="0">
                <a:solidFill>
                  <a:schemeClr val="tx1"/>
                </a:solidFill>
              </a:rPr>
              <a:t> до </a:t>
            </a:r>
            <a:r>
              <a:rPr lang="ru-RU" sz="2000" dirty="0" err="1" smtClean="0">
                <a:solidFill>
                  <a:schemeClr val="tx1"/>
                </a:solidFill>
              </a:rPr>
              <a:t>уваги</a:t>
            </a:r>
            <a:r>
              <a:rPr lang="ru-RU" sz="2000" dirty="0" smtClean="0">
                <a:solidFill>
                  <a:schemeClr val="tx1"/>
                </a:solidFill>
              </a:rPr>
              <a:t> формально “</a:t>
            </a:r>
            <a:r>
              <a:rPr lang="ru-RU" sz="2000" dirty="0" err="1" smtClean="0">
                <a:solidFill>
                  <a:schemeClr val="tx1"/>
                </a:solidFill>
              </a:rPr>
              <a:t>незалежної</a:t>
            </a:r>
            <a:r>
              <a:rPr lang="ru-RU" sz="2000" dirty="0" smtClean="0">
                <a:solidFill>
                  <a:schemeClr val="tx1"/>
                </a:solidFill>
              </a:rPr>
              <a:t>” УСРР) на </a:t>
            </a:r>
            <a:r>
              <a:rPr lang="ru-RU" sz="2000" dirty="0" err="1" smtClean="0">
                <a:solidFill>
                  <a:schemeClr val="tx1"/>
                </a:solidFill>
              </a:rPr>
              <a:t>своїй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території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</a:rPr>
              <a:t>його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інтереси</a:t>
            </a:r>
            <a:r>
              <a:rPr lang="ru-RU" sz="2000" dirty="0" smtClean="0">
                <a:solidFill>
                  <a:schemeClr val="tx1"/>
                </a:solidFill>
              </a:rPr>
              <a:t> не </a:t>
            </a:r>
            <a:r>
              <a:rPr lang="ru-RU" sz="2000" dirty="0" err="1" smtClean="0">
                <a:solidFill>
                  <a:schemeClr val="tx1"/>
                </a:solidFill>
              </a:rPr>
              <a:t>захищало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міжнародне</a:t>
            </a:r>
            <a:r>
              <a:rPr lang="ru-RU" sz="2000" dirty="0" smtClean="0">
                <a:solidFill>
                  <a:schemeClr val="tx1"/>
                </a:solidFill>
              </a:rPr>
              <a:t> право. </a:t>
            </a:r>
            <a:r>
              <a:rPr lang="ru-RU" sz="2000" dirty="0" err="1" smtClean="0">
                <a:solidFill>
                  <a:schemeClr val="tx1"/>
                </a:solidFill>
              </a:rPr>
              <a:t>Безумовно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</a:rPr>
              <a:t>національну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політику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згадані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держави</a:t>
            </a:r>
            <a:r>
              <a:rPr lang="ru-RU" sz="2000" dirty="0" smtClean="0">
                <a:solidFill>
                  <a:schemeClr val="tx1"/>
                </a:solidFill>
              </a:rPr>
              <a:t> проводили не в </a:t>
            </a:r>
            <a:r>
              <a:rPr lang="ru-RU" sz="2000" dirty="0" err="1" smtClean="0">
                <a:solidFill>
                  <a:schemeClr val="tx1"/>
                </a:solidFill>
              </a:rPr>
              <a:t>інтересах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українського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населення</a:t>
            </a:r>
            <a:r>
              <a:rPr lang="ru-RU" sz="2000" dirty="0" smtClean="0">
                <a:solidFill>
                  <a:schemeClr val="tx1"/>
                </a:solidFill>
              </a:rPr>
              <a:t>, а для </a:t>
            </a:r>
            <a:r>
              <a:rPr lang="ru-RU" sz="2000" dirty="0" err="1" smtClean="0">
                <a:solidFill>
                  <a:schemeClr val="tx1"/>
                </a:solidFill>
              </a:rPr>
              <a:t>задоволення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політичних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цілей</a:t>
            </a:r>
            <a:r>
              <a:rPr lang="ru-RU" sz="2000" dirty="0" smtClean="0">
                <a:solidFill>
                  <a:schemeClr val="tx1"/>
                </a:solidFill>
              </a:rPr>
              <a:t> тих сил, </a:t>
            </a:r>
            <a:r>
              <a:rPr lang="ru-RU" sz="2000" dirty="0" err="1" smtClean="0">
                <a:solidFill>
                  <a:schemeClr val="tx1"/>
                </a:solidFill>
              </a:rPr>
              <a:t>які</a:t>
            </a:r>
            <a:r>
              <a:rPr lang="ru-RU" sz="2000" dirty="0" smtClean="0">
                <a:solidFill>
                  <a:schemeClr val="tx1"/>
                </a:solidFill>
              </a:rPr>
              <a:t> могли </a:t>
            </a:r>
            <a:r>
              <a:rPr lang="ru-RU" sz="2000" dirty="0" err="1" smtClean="0">
                <a:solidFill>
                  <a:schemeClr val="tx1"/>
                </a:solidFill>
              </a:rPr>
              <a:t>нав’язувати</a:t>
            </a:r>
            <a:r>
              <a:rPr lang="ru-RU" sz="2000" dirty="0" smtClean="0">
                <a:solidFill>
                  <a:schemeClr val="tx1"/>
                </a:solidFill>
              </a:rPr>
              <a:t> волю </a:t>
            </a:r>
            <a:r>
              <a:rPr lang="ru-RU" sz="2000" dirty="0" err="1" smtClean="0">
                <a:solidFill>
                  <a:schemeClr val="tx1"/>
                </a:solidFill>
              </a:rPr>
              <a:t>іншим</a:t>
            </a:r>
            <a:r>
              <a:rPr lang="ru-RU" sz="2000" dirty="0" smtClean="0">
                <a:solidFill>
                  <a:schemeClr val="tx1"/>
                </a:solidFill>
              </a:rPr>
              <a:t> народам. На </a:t>
            </a:r>
            <a:r>
              <a:rPr lang="ru-RU" sz="2000" dirty="0" err="1" smtClean="0">
                <a:solidFill>
                  <a:schemeClr val="tx1"/>
                </a:solidFill>
              </a:rPr>
              <a:t>міжнародній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арені</a:t>
            </a:r>
            <a:r>
              <a:rPr lang="ru-RU" sz="2000" dirty="0" smtClean="0">
                <a:solidFill>
                  <a:schemeClr val="tx1"/>
                </a:solidFill>
              </a:rPr>
              <a:t> в </a:t>
            </a:r>
            <a:r>
              <a:rPr lang="ru-RU" sz="2000" dirty="0" err="1" smtClean="0">
                <a:solidFill>
                  <a:schemeClr val="tx1"/>
                </a:solidFill>
              </a:rPr>
              <a:t>цей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період</a:t>
            </a:r>
            <a:r>
              <a:rPr lang="ru-RU" sz="2000" dirty="0" smtClean="0">
                <a:solidFill>
                  <a:schemeClr val="tx1"/>
                </a:solidFill>
              </a:rPr>
              <a:t> такими силами </a:t>
            </a:r>
            <a:r>
              <a:rPr lang="ru-RU" sz="2000" dirty="0" err="1" smtClean="0">
                <a:solidFill>
                  <a:schemeClr val="tx1"/>
                </a:solidFill>
              </a:rPr>
              <a:t>були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</a:rPr>
              <a:t>насамперед</a:t>
            </a:r>
            <a:r>
              <a:rPr lang="ru-RU" sz="2000" dirty="0" smtClean="0">
                <a:solidFill>
                  <a:schemeClr val="tx1"/>
                </a:solidFill>
              </a:rPr>
              <a:t>, уряди </a:t>
            </a:r>
            <a:r>
              <a:rPr lang="ru-RU" sz="2000" dirty="0" err="1" smtClean="0">
                <a:solidFill>
                  <a:schemeClr val="tx1"/>
                </a:solidFill>
              </a:rPr>
              <a:t>європейських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країн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Великобританії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</a:rPr>
              <a:t>Франції</a:t>
            </a:r>
            <a:r>
              <a:rPr lang="ru-RU" sz="2000" dirty="0" smtClean="0">
                <a:solidFill>
                  <a:schemeClr val="tx1"/>
                </a:solidFill>
              </a:rPr>
              <a:t> та </a:t>
            </a:r>
            <a:r>
              <a:rPr lang="ru-RU" sz="2000" dirty="0" err="1" smtClean="0">
                <a:solidFill>
                  <a:schemeClr val="tx1"/>
                </a:solidFill>
              </a:rPr>
              <a:t>Німеччини</a:t>
            </a:r>
            <a:r>
              <a:rPr lang="ru-RU" sz="2000" dirty="0" smtClean="0">
                <a:solidFill>
                  <a:schemeClr val="tx1"/>
                </a:solidFill>
              </a:rPr>
              <a:t>. </a:t>
            </a:r>
            <a:r>
              <a:rPr lang="ru-RU" sz="2000" dirty="0" err="1" smtClean="0">
                <a:solidFill>
                  <a:schemeClr val="tx1"/>
                </a:solidFill>
              </a:rPr>
              <a:t>Керівництво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цих</a:t>
            </a:r>
            <a:r>
              <a:rPr lang="ru-RU" sz="2000" dirty="0" smtClean="0">
                <a:solidFill>
                  <a:schemeClr val="tx1"/>
                </a:solidFill>
              </a:rPr>
              <a:t> держав </a:t>
            </a:r>
            <a:r>
              <a:rPr lang="ru-RU" sz="2000" dirty="0" err="1" smtClean="0">
                <a:solidFill>
                  <a:schemeClr val="tx1"/>
                </a:solidFill>
              </a:rPr>
              <a:t>розробляло</a:t>
            </a:r>
            <a:r>
              <a:rPr lang="ru-RU" sz="2000" dirty="0" smtClean="0">
                <a:solidFill>
                  <a:schemeClr val="tx1"/>
                </a:solidFill>
              </a:rPr>
              <a:t> у </a:t>
            </a:r>
            <a:r>
              <a:rPr lang="ru-RU" sz="2000" dirty="0" err="1" smtClean="0">
                <a:solidFill>
                  <a:schemeClr val="tx1"/>
                </a:solidFill>
              </a:rPr>
              <a:t>зовнішньополітичних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концепціях</a:t>
            </a:r>
            <a:r>
              <a:rPr lang="ru-RU" sz="2000" dirty="0" smtClean="0">
                <a:solidFill>
                  <a:schemeClr val="tx1"/>
                </a:solidFill>
              </a:rPr>
              <a:t> “</a:t>
            </a:r>
            <a:r>
              <a:rPr lang="ru-RU" sz="2000" dirty="0" err="1" smtClean="0">
                <a:solidFill>
                  <a:schemeClr val="tx1"/>
                </a:solidFill>
              </a:rPr>
              <a:t>українське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питання</a:t>
            </a:r>
            <a:r>
              <a:rPr lang="ru-RU" sz="2000" dirty="0" smtClean="0">
                <a:solidFill>
                  <a:schemeClr val="tx1"/>
                </a:solidFill>
              </a:rPr>
              <a:t>” і проводило </a:t>
            </a:r>
            <a:r>
              <a:rPr lang="ru-RU" sz="2000" dirty="0" err="1" smtClean="0">
                <a:solidFill>
                  <a:schemeClr val="tx1"/>
                </a:solidFill>
              </a:rPr>
              <a:t>певну</a:t>
            </a:r>
            <a:r>
              <a:rPr lang="ru-RU" sz="2000" dirty="0" smtClean="0">
                <a:solidFill>
                  <a:schemeClr val="tx1"/>
                </a:solidFill>
              </a:rPr>
              <a:t> “</a:t>
            </a:r>
            <a:r>
              <a:rPr lang="ru-RU" sz="2000" dirty="0" err="1" smtClean="0">
                <a:solidFill>
                  <a:schemeClr val="tx1"/>
                </a:solidFill>
              </a:rPr>
              <a:t>українську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політику</a:t>
            </a:r>
            <a:r>
              <a:rPr lang="ru-RU" sz="2000" dirty="0" smtClean="0">
                <a:solidFill>
                  <a:schemeClr val="tx1"/>
                </a:solidFill>
              </a:rPr>
              <a:t>”, яка </a:t>
            </a:r>
            <a:r>
              <a:rPr lang="ru-RU" sz="2000" dirty="0" err="1" smtClean="0">
                <a:solidFill>
                  <a:schemeClr val="tx1"/>
                </a:solidFill>
              </a:rPr>
              <a:t>відрізнялася</a:t>
            </a:r>
            <a:r>
              <a:rPr lang="ru-RU" sz="2000" dirty="0" smtClean="0">
                <a:solidFill>
                  <a:schemeClr val="tx1"/>
                </a:solidFill>
              </a:rPr>
              <a:t> і за </a:t>
            </a:r>
            <a:r>
              <a:rPr lang="ru-RU" sz="2000" dirty="0" err="1" smtClean="0">
                <a:solidFill>
                  <a:schemeClr val="tx1"/>
                </a:solidFill>
              </a:rPr>
              <a:t>ступенем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її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активності</a:t>
            </a:r>
            <a:r>
              <a:rPr lang="ru-RU" sz="2000" dirty="0" smtClean="0">
                <a:solidFill>
                  <a:schemeClr val="tx1"/>
                </a:solidFill>
              </a:rPr>
              <a:t> й за </a:t>
            </a:r>
            <a:r>
              <a:rPr lang="ru-RU" sz="2000" dirty="0" err="1" smtClean="0">
                <a:solidFill>
                  <a:schemeClr val="tx1"/>
                </a:solidFill>
              </a:rPr>
              <a:t>роллю</a:t>
            </a:r>
            <a:r>
              <a:rPr lang="ru-RU" sz="2000" dirty="0" smtClean="0">
                <a:solidFill>
                  <a:schemeClr val="tx1"/>
                </a:solidFill>
              </a:rPr>
              <a:t> у </a:t>
            </a:r>
            <a:r>
              <a:rPr lang="ru-RU" sz="2000" dirty="0" err="1" smtClean="0">
                <a:solidFill>
                  <a:schemeClr val="tx1"/>
                </a:solidFill>
              </a:rPr>
              <a:t>подальших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європейських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подіях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566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245" y="1128713"/>
            <a:ext cx="4393896" cy="424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215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268760"/>
            <a:ext cx="7200800" cy="1752600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solidFill>
                  <a:schemeClr val="tx1"/>
                </a:solidFill>
              </a:rPr>
              <a:t>Останнім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зовнішньополітичним</a:t>
            </a:r>
            <a:r>
              <a:rPr lang="ru-RU" sz="2400" dirty="0" smtClean="0">
                <a:solidFill>
                  <a:schemeClr val="tx1"/>
                </a:solidFill>
              </a:rPr>
              <a:t> актом уряду УСРР, </a:t>
            </a:r>
            <a:r>
              <a:rPr lang="ru-RU" sz="2400" dirty="0" err="1" smtClean="0">
                <a:solidFill>
                  <a:schemeClr val="tx1"/>
                </a:solidFill>
              </a:rPr>
              <a:t>що</a:t>
            </a:r>
            <a:r>
              <a:rPr lang="ru-RU" sz="2400" dirty="0" smtClean="0">
                <a:solidFill>
                  <a:schemeClr val="tx1"/>
                </a:solidFill>
              </a:rPr>
              <a:t> формально </a:t>
            </a:r>
            <a:r>
              <a:rPr lang="ru-RU" sz="2400" dirty="0" err="1" smtClean="0">
                <a:solidFill>
                  <a:schemeClr val="tx1"/>
                </a:solidFill>
              </a:rPr>
              <a:t>призвів</a:t>
            </a:r>
            <a:r>
              <a:rPr lang="ru-RU" sz="2400" dirty="0" smtClean="0">
                <a:solidFill>
                  <a:schemeClr val="tx1"/>
                </a:solidFill>
              </a:rPr>
              <a:t> до </a:t>
            </a:r>
            <a:r>
              <a:rPr lang="ru-RU" sz="2400" dirty="0" err="1" smtClean="0">
                <a:solidFill>
                  <a:schemeClr val="tx1"/>
                </a:solidFill>
              </a:rPr>
              <a:t>занепаду</a:t>
            </a:r>
            <a:r>
              <a:rPr lang="ru-RU" sz="2400" dirty="0" smtClean="0">
                <a:solidFill>
                  <a:schemeClr val="tx1"/>
                </a:solidFill>
              </a:rPr>
              <a:t> і без того </a:t>
            </a:r>
            <a:r>
              <a:rPr lang="ru-RU" sz="2400" dirty="0" err="1" smtClean="0">
                <a:solidFill>
                  <a:schemeClr val="tx1"/>
                </a:solidFill>
              </a:rPr>
              <a:t>кволої</a:t>
            </a:r>
            <a:r>
              <a:rPr lang="ru-RU" sz="2400" dirty="0" smtClean="0">
                <a:solidFill>
                  <a:schemeClr val="tx1"/>
                </a:solidFill>
              </a:rPr>
              <a:t> “</a:t>
            </a:r>
            <a:r>
              <a:rPr lang="ru-RU" sz="2400" dirty="0" err="1" smtClean="0">
                <a:solidFill>
                  <a:schemeClr val="tx1"/>
                </a:solidFill>
              </a:rPr>
              <a:t>суверенності</a:t>
            </a:r>
            <a:r>
              <a:rPr lang="ru-RU" sz="2400" dirty="0" smtClean="0">
                <a:solidFill>
                  <a:schemeClr val="tx1"/>
                </a:solidFill>
              </a:rPr>
              <a:t>”, </a:t>
            </a:r>
            <a:r>
              <a:rPr lang="ru-RU" sz="2400" dirty="0" err="1" smtClean="0">
                <a:solidFill>
                  <a:schemeClr val="tx1"/>
                </a:solidFill>
              </a:rPr>
              <a:t>була</a:t>
            </a:r>
            <a:r>
              <a:rPr lang="ru-RU" sz="2400" dirty="0" smtClean="0">
                <a:solidFill>
                  <a:schemeClr val="tx1"/>
                </a:solidFill>
              </a:rPr>
              <a:t> нота 19 </a:t>
            </a:r>
            <a:r>
              <a:rPr lang="ru-RU" sz="2400" dirty="0" err="1" smtClean="0">
                <a:solidFill>
                  <a:schemeClr val="tx1"/>
                </a:solidFill>
              </a:rPr>
              <a:t>серпня</a:t>
            </a:r>
            <a:r>
              <a:rPr lang="ru-RU" sz="2400" dirty="0" smtClean="0">
                <a:solidFill>
                  <a:schemeClr val="tx1"/>
                </a:solidFill>
              </a:rPr>
              <a:t> 1923 </a:t>
            </a:r>
            <a:r>
              <a:rPr lang="en-US" sz="2400" dirty="0" smtClean="0">
                <a:solidFill>
                  <a:schemeClr val="tx1"/>
                </a:solidFill>
              </a:rPr>
              <a:t>p., </a:t>
            </a:r>
            <a:r>
              <a:rPr lang="ru-RU" sz="2400" dirty="0" err="1" smtClean="0">
                <a:solidFill>
                  <a:schemeClr val="tx1"/>
                </a:solidFill>
              </a:rPr>
              <a:t>згідно</a:t>
            </a:r>
            <a:r>
              <a:rPr lang="ru-RU" sz="2400" dirty="0" smtClean="0">
                <a:solidFill>
                  <a:schemeClr val="tx1"/>
                </a:solidFill>
              </a:rPr>
              <a:t> з </a:t>
            </a:r>
            <a:r>
              <a:rPr lang="ru-RU" sz="2400" dirty="0" err="1" smtClean="0">
                <a:solidFill>
                  <a:schemeClr val="tx1"/>
                </a:solidFill>
              </a:rPr>
              <a:t>якою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Україна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зреклася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міжнародної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правочинності</a:t>
            </a:r>
            <a:r>
              <a:rPr lang="ru-RU" sz="2400" dirty="0" smtClean="0">
                <a:solidFill>
                  <a:schemeClr val="tx1"/>
                </a:solidFill>
              </a:rPr>
              <a:t> на </a:t>
            </a:r>
            <a:r>
              <a:rPr lang="ru-RU" sz="2400" dirty="0" err="1" smtClean="0">
                <a:solidFill>
                  <a:schemeClr val="tx1"/>
                </a:solidFill>
              </a:rPr>
              <a:t>користь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новоствореного</a:t>
            </a:r>
            <a:r>
              <a:rPr lang="ru-RU" sz="2400" dirty="0" smtClean="0">
                <a:solidFill>
                  <a:schemeClr val="tx1"/>
                </a:solidFill>
              </a:rPr>
              <a:t> Союзу РСР. Тому </a:t>
            </a:r>
            <a:r>
              <a:rPr lang="ru-RU" sz="2400" dirty="0" err="1" smtClean="0">
                <a:solidFill>
                  <a:schemeClr val="tx1"/>
                </a:solidFill>
              </a:rPr>
              <a:t>безпосередня</a:t>
            </a:r>
            <a:r>
              <a:rPr lang="ru-RU" sz="2400" dirty="0" smtClean="0">
                <a:solidFill>
                  <a:schemeClr val="tx1"/>
                </a:solidFill>
              </a:rPr>
              <a:t> участь </a:t>
            </a:r>
            <a:r>
              <a:rPr lang="ru-RU" sz="2400" dirty="0" err="1" smtClean="0">
                <a:solidFill>
                  <a:schemeClr val="tx1"/>
                </a:solidFill>
              </a:rPr>
              <a:t>України</a:t>
            </a:r>
            <a:r>
              <a:rPr lang="ru-RU" sz="2400" dirty="0" smtClean="0">
                <a:solidFill>
                  <a:schemeClr val="tx1"/>
                </a:solidFill>
              </a:rPr>
              <a:t> у </a:t>
            </a:r>
            <a:r>
              <a:rPr lang="ru-RU" sz="2400" dirty="0" err="1" smtClean="0">
                <a:solidFill>
                  <a:schemeClr val="tx1"/>
                </a:solidFill>
              </a:rPr>
              <a:t>міждержавних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відносинах</a:t>
            </a:r>
            <a:r>
              <a:rPr lang="ru-RU" sz="2400" dirty="0" smtClean="0">
                <a:solidFill>
                  <a:schemeClr val="tx1"/>
                </a:solidFill>
              </a:rPr>
              <a:t> СРСР (не </a:t>
            </a:r>
            <a:r>
              <a:rPr lang="ru-RU" sz="2400" dirty="0" err="1" smtClean="0">
                <a:solidFill>
                  <a:schemeClr val="tx1"/>
                </a:solidFill>
              </a:rPr>
              <a:t>кажучи</a:t>
            </a:r>
            <a:r>
              <a:rPr lang="ru-RU" sz="2400" dirty="0" smtClean="0">
                <a:solidFill>
                  <a:schemeClr val="tx1"/>
                </a:solidFill>
              </a:rPr>
              <a:t> про </a:t>
            </a:r>
            <a:r>
              <a:rPr lang="ru-RU" sz="2400" dirty="0" err="1" smtClean="0">
                <a:solidFill>
                  <a:schemeClr val="tx1"/>
                </a:solidFill>
              </a:rPr>
              <a:t>інші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країни</a:t>
            </a:r>
            <a:r>
              <a:rPr lang="ru-RU" sz="2400" dirty="0" smtClean="0">
                <a:solidFill>
                  <a:schemeClr val="tx1"/>
                </a:solidFill>
              </a:rPr>
              <a:t>, де </a:t>
            </a:r>
            <a:r>
              <a:rPr lang="ru-RU" sz="2400" dirty="0" err="1" smtClean="0">
                <a:solidFill>
                  <a:schemeClr val="tx1"/>
                </a:solidFill>
              </a:rPr>
              <a:t>українці</a:t>
            </a:r>
            <a:r>
              <a:rPr lang="ru-RU" sz="2400" dirty="0" smtClean="0">
                <a:solidFill>
                  <a:schemeClr val="tx1"/>
                </a:solidFill>
              </a:rPr>
              <a:t> становили </a:t>
            </a:r>
            <a:r>
              <a:rPr lang="ru-RU" sz="2400" dirty="0" err="1" smtClean="0">
                <a:solidFill>
                  <a:schemeClr val="tx1"/>
                </a:solidFill>
              </a:rPr>
              <a:t>національні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меншини</a:t>
            </a:r>
            <a:r>
              <a:rPr lang="ru-RU" sz="2400" dirty="0" smtClean="0">
                <a:solidFill>
                  <a:schemeClr val="tx1"/>
                </a:solidFill>
              </a:rPr>
              <a:t>) у </a:t>
            </a:r>
            <a:r>
              <a:rPr lang="ru-RU" sz="2400" dirty="0" err="1" smtClean="0">
                <a:solidFill>
                  <a:schemeClr val="tx1"/>
                </a:solidFill>
              </a:rPr>
              <a:t>міжвоєнний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період</a:t>
            </a:r>
            <a:r>
              <a:rPr lang="ru-RU" sz="2400" dirty="0" smtClean="0">
                <a:solidFill>
                  <a:schemeClr val="tx1"/>
                </a:solidFill>
              </a:rPr>
              <a:t> не </a:t>
            </a:r>
            <a:r>
              <a:rPr lang="ru-RU" sz="2400" dirty="0" err="1" smtClean="0">
                <a:solidFill>
                  <a:schemeClr val="tx1"/>
                </a:solidFill>
              </a:rPr>
              <a:t>простежувалась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оскільки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її</a:t>
            </a:r>
            <a:r>
              <a:rPr lang="ru-RU" sz="2400" dirty="0" smtClean="0">
                <a:solidFill>
                  <a:schemeClr val="tx1"/>
                </a:solidFill>
              </a:rPr>
              <a:t> могли </a:t>
            </a:r>
            <a:r>
              <a:rPr lang="ru-RU" sz="2400" dirty="0" err="1" smtClean="0">
                <a:solidFill>
                  <a:schemeClr val="tx1"/>
                </a:solidFill>
              </a:rPr>
              <a:t>здійснювати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між</a:t>
            </a:r>
            <a:r>
              <a:rPr lang="ru-RU" sz="2400" dirty="0" smtClean="0">
                <a:solidFill>
                  <a:schemeClr val="tx1"/>
                </a:solidFill>
              </a:rPr>
              <a:t> собою </a:t>
            </a:r>
            <a:r>
              <a:rPr lang="ru-RU" sz="2400" dirty="0" err="1" smtClean="0">
                <a:solidFill>
                  <a:schemeClr val="tx1"/>
                </a:solidFill>
              </a:rPr>
              <a:t>лише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незалежні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країни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132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412776"/>
            <a:ext cx="7344816" cy="4392488"/>
          </a:xfrm>
        </p:spPr>
        <p:txBody>
          <a:bodyPr>
            <a:normAutofit fontScale="55000" lnSpcReduction="20000"/>
          </a:bodyPr>
          <a:lstStyle/>
          <a:p>
            <a:r>
              <a:rPr lang="ru-RU" sz="5100" dirty="0" err="1" smtClean="0">
                <a:solidFill>
                  <a:schemeClr val="tx1"/>
                </a:solidFill>
              </a:rPr>
              <a:t>Західноукраїнські</a:t>
            </a:r>
            <a:r>
              <a:rPr lang="ru-RU" sz="5100" dirty="0" smtClean="0">
                <a:solidFill>
                  <a:schemeClr val="tx1"/>
                </a:solidFill>
              </a:rPr>
              <a:t> </a:t>
            </a:r>
            <a:r>
              <a:rPr lang="ru-RU" sz="5100" dirty="0" err="1" smtClean="0">
                <a:solidFill>
                  <a:schemeClr val="tx1"/>
                </a:solidFill>
              </a:rPr>
              <a:t>письменники</a:t>
            </a:r>
            <a:endParaRPr lang="ru-RU" sz="5100" dirty="0" smtClean="0">
              <a:solidFill>
                <a:schemeClr val="tx1"/>
              </a:solidFill>
            </a:endParaRPr>
          </a:p>
          <a:p>
            <a:pPr fontAlgn="base"/>
            <a:r>
              <a:rPr lang="ru-RU" sz="5100" dirty="0" err="1">
                <a:solidFill>
                  <a:schemeClr val="tx1"/>
                </a:solidFill>
              </a:rPr>
              <a:t>Хоча</a:t>
            </a:r>
            <a:r>
              <a:rPr lang="ru-RU" sz="5100" dirty="0">
                <a:solidFill>
                  <a:schemeClr val="tx1"/>
                </a:solidFill>
              </a:rPr>
              <a:t> для </a:t>
            </a:r>
            <a:r>
              <a:rPr lang="ru-RU" sz="5100" dirty="0" err="1">
                <a:solidFill>
                  <a:schemeClr val="tx1"/>
                </a:solidFill>
              </a:rPr>
              <a:t>літературного</a:t>
            </a:r>
            <a:r>
              <a:rPr lang="ru-RU" sz="5100" dirty="0">
                <a:solidFill>
                  <a:schemeClr val="tx1"/>
                </a:solidFill>
              </a:rPr>
              <a:t> </a:t>
            </a:r>
            <a:r>
              <a:rPr lang="ru-RU" sz="5100" dirty="0" err="1">
                <a:solidFill>
                  <a:schemeClr val="tx1"/>
                </a:solidFill>
              </a:rPr>
              <a:t>процесу</a:t>
            </a:r>
            <a:r>
              <a:rPr lang="ru-RU" sz="5100" dirty="0">
                <a:solidFill>
                  <a:schemeClr val="tx1"/>
                </a:solidFill>
              </a:rPr>
              <a:t> у </a:t>
            </a:r>
            <a:r>
              <a:rPr lang="ru-RU" sz="5100" dirty="0" err="1">
                <a:solidFill>
                  <a:schemeClr val="tx1"/>
                </a:solidFill>
              </a:rPr>
              <a:t>Західній</a:t>
            </a:r>
            <a:r>
              <a:rPr lang="ru-RU" sz="5100" dirty="0">
                <a:solidFill>
                  <a:schemeClr val="tx1"/>
                </a:solidFill>
              </a:rPr>
              <a:t> </a:t>
            </a:r>
            <a:r>
              <a:rPr lang="ru-RU" sz="5100" dirty="0" err="1">
                <a:solidFill>
                  <a:schemeClr val="tx1"/>
                </a:solidFill>
              </a:rPr>
              <a:t>Україні</a:t>
            </a:r>
            <a:r>
              <a:rPr lang="ru-RU" sz="5100" dirty="0">
                <a:solidFill>
                  <a:schemeClr val="tx1"/>
                </a:solidFill>
              </a:rPr>
              <a:t> у 1930-х роках ХХ </a:t>
            </a:r>
            <a:r>
              <a:rPr lang="ru-RU" sz="5100" dirty="0" err="1">
                <a:solidFill>
                  <a:schemeClr val="tx1"/>
                </a:solidFill>
              </a:rPr>
              <a:t>століття</a:t>
            </a:r>
            <a:r>
              <a:rPr lang="ru-RU" sz="5100" dirty="0">
                <a:solidFill>
                  <a:schemeClr val="tx1"/>
                </a:solidFill>
              </a:rPr>
              <a:t> </a:t>
            </a:r>
            <a:r>
              <a:rPr lang="ru-RU" sz="5100" dirty="0" err="1">
                <a:solidFill>
                  <a:schemeClr val="tx1"/>
                </a:solidFill>
              </a:rPr>
              <a:t>була</a:t>
            </a:r>
            <a:r>
              <a:rPr lang="ru-RU" sz="5100" dirty="0">
                <a:solidFill>
                  <a:schemeClr val="tx1"/>
                </a:solidFill>
              </a:rPr>
              <a:t> характерна </a:t>
            </a:r>
            <a:r>
              <a:rPr lang="ru-RU" sz="5100" dirty="0" err="1">
                <a:solidFill>
                  <a:schemeClr val="tx1"/>
                </a:solidFill>
              </a:rPr>
              <a:t>політизація</a:t>
            </a:r>
            <a:r>
              <a:rPr lang="ru-RU" sz="5100" dirty="0">
                <a:solidFill>
                  <a:schemeClr val="tx1"/>
                </a:solidFill>
              </a:rPr>
              <a:t>, та </a:t>
            </a:r>
            <a:r>
              <a:rPr lang="ru-RU" sz="5100" dirty="0" err="1">
                <a:solidFill>
                  <a:schemeClr val="tx1"/>
                </a:solidFill>
              </a:rPr>
              <a:t>він</a:t>
            </a:r>
            <a:r>
              <a:rPr lang="ru-RU" sz="5100" dirty="0">
                <a:solidFill>
                  <a:schemeClr val="tx1"/>
                </a:solidFill>
              </a:rPr>
              <a:t> </a:t>
            </a:r>
            <a:r>
              <a:rPr lang="ru-RU" sz="5100" dirty="0" err="1">
                <a:solidFill>
                  <a:schemeClr val="tx1"/>
                </a:solidFill>
              </a:rPr>
              <a:t>збагатився</a:t>
            </a:r>
            <a:r>
              <a:rPr lang="ru-RU" sz="5100" dirty="0">
                <a:solidFill>
                  <a:schemeClr val="tx1"/>
                </a:solidFill>
              </a:rPr>
              <a:t> </a:t>
            </a:r>
            <a:r>
              <a:rPr lang="ru-RU" sz="5100" dirty="0" err="1">
                <a:solidFill>
                  <a:schemeClr val="tx1"/>
                </a:solidFill>
              </a:rPr>
              <a:t>багатьма</a:t>
            </a:r>
            <a:r>
              <a:rPr lang="ru-RU" sz="5100" dirty="0">
                <a:solidFill>
                  <a:schemeClr val="tx1"/>
                </a:solidFill>
              </a:rPr>
              <a:t> </a:t>
            </a:r>
            <a:r>
              <a:rPr lang="ru-RU" sz="5100" dirty="0" err="1">
                <a:solidFill>
                  <a:schemeClr val="tx1"/>
                </a:solidFill>
              </a:rPr>
              <a:t>новими</a:t>
            </a:r>
            <a:r>
              <a:rPr lang="ru-RU" sz="5100" dirty="0">
                <a:solidFill>
                  <a:schemeClr val="tx1"/>
                </a:solidFill>
              </a:rPr>
              <a:t> </a:t>
            </a:r>
            <a:r>
              <a:rPr lang="ru-RU" sz="5100" dirty="0" err="1">
                <a:solidFill>
                  <a:schemeClr val="tx1"/>
                </a:solidFill>
              </a:rPr>
              <a:t>іменами</a:t>
            </a:r>
            <a:r>
              <a:rPr lang="ru-RU" sz="5100" dirty="0">
                <a:solidFill>
                  <a:schemeClr val="tx1"/>
                </a:solidFill>
              </a:rPr>
              <a:t>. </a:t>
            </a:r>
            <a:r>
              <a:rPr lang="ru-RU" sz="5100" dirty="0" err="1">
                <a:solidFill>
                  <a:schemeClr val="tx1"/>
                </a:solidFill>
              </a:rPr>
              <a:t>Західноукраїнських</a:t>
            </a:r>
            <a:r>
              <a:rPr lang="ru-RU" sz="5100" dirty="0">
                <a:solidFill>
                  <a:schemeClr val="tx1"/>
                </a:solidFill>
              </a:rPr>
              <a:t> </a:t>
            </a:r>
            <a:r>
              <a:rPr lang="ru-RU" sz="5100" dirty="0" err="1">
                <a:solidFill>
                  <a:schemeClr val="tx1"/>
                </a:solidFill>
              </a:rPr>
              <a:t>письменників</a:t>
            </a:r>
            <a:r>
              <a:rPr lang="ru-RU" sz="5100" dirty="0">
                <a:solidFill>
                  <a:schemeClr val="tx1"/>
                </a:solidFill>
              </a:rPr>
              <a:t> </a:t>
            </a:r>
            <a:r>
              <a:rPr lang="ru-RU" sz="5100" dirty="0" err="1">
                <a:solidFill>
                  <a:schemeClr val="tx1"/>
                </a:solidFill>
              </a:rPr>
              <a:t>можна</a:t>
            </a:r>
            <a:r>
              <a:rPr lang="ru-RU" sz="5100" dirty="0">
                <a:solidFill>
                  <a:schemeClr val="tx1"/>
                </a:solidFill>
              </a:rPr>
              <a:t> </a:t>
            </a:r>
            <a:r>
              <a:rPr lang="ru-RU" sz="5100" dirty="0" err="1">
                <a:solidFill>
                  <a:schemeClr val="tx1"/>
                </a:solidFill>
              </a:rPr>
              <a:t>поділити</a:t>
            </a:r>
            <a:r>
              <a:rPr lang="ru-RU" sz="5100" dirty="0">
                <a:solidFill>
                  <a:schemeClr val="tx1"/>
                </a:solidFill>
              </a:rPr>
              <a:t> на три </a:t>
            </a:r>
            <a:r>
              <a:rPr lang="ru-RU" sz="5100" dirty="0" err="1">
                <a:solidFill>
                  <a:schemeClr val="tx1"/>
                </a:solidFill>
              </a:rPr>
              <a:t>групи</a:t>
            </a:r>
            <a:r>
              <a:rPr lang="ru-RU" sz="5100" dirty="0">
                <a:solidFill>
                  <a:schemeClr val="tx1"/>
                </a:solidFill>
              </a:rPr>
              <a:t>:</a:t>
            </a:r>
          </a:p>
          <a:p>
            <a:pPr fontAlgn="base"/>
            <a:r>
              <a:rPr lang="ru-RU" sz="5100" dirty="0">
                <a:solidFill>
                  <a:schemeClr val="tx1"/>
                </a:solidFill>
              </a:rPr>
              <a:t>І </a:t>
            </a:r>
            <a:r>
              <a:rPr lang="ru-RU" sz="5100" dirty="0" err="1">
                <a:solidFill>
                  <a:schemeClr val="tx1"/>
                </a:solidFill>
              </a:rPr>
              <a:t>група</a:t>
            </a:r>
            <a:r>
              <a:rPr lang="ru-RU" sz="5100" dirty="0">
                <a:solidFill>
                  <a:schemeClr val="tx1"/>
                </a:solidFill>
              </a:rPr>
              <a:t> – </a:t>
            </a:r>
            <a:r>
              <a:rPr lang="ru-RU" sz="5100" b="1" dirty="0" err="1">
                <a:solidFill>
                  <a:schemeClr val="tx1"/>
                </a:solidFill>
              </a:rPr>
              <a:t>прихильники</a:t>
            </a:r>
            <a:r>
              <a:rPr lang="ru-RU" sz="5100" b="1" dirty="0">
                <a:solidFill>
                  <a:schemeClr val="tx1"/>
                </a:solidFill>
              </a:rPr>
              <a:t> </a:t>
            </a:r>
            <a:r>
              <a:rPr lang="ru-RU" sz="5100" b="1" dirty="0" err="1">
                <a:solidFill>
                  <a:schemeClr val="tx1"/>
                </a:solidFill>
              </a:rPr>
              <a:t>націоналістичного</a:t>
            </a:r>
            <a:r>
              <a:rPr lang="ru-RU" sz="5100" b="1" dirty="0">
                <a:solidFill>
                  <a:schemeClr val="tx1"/>
                </a:solidFill>
              </a:rPr>
              <a:t> </a:t>
            </a:r>
            <a:r>
              <a:rPr lang="ru-RU" sz="5100" b="1" dirty="0" err="1">
                <a:solidFill>
                  <a:schemeClr val="tx1"/>
                </a:solidFill>
              </a:rPr>
              <a:t>напрямку</a:t>
            </a:r>
            <a:r>
              <a:rPr lang="ru-RU" sz="5100" dirty="0">
                <a:solidFill>
                  <a:schemeClr val="tx1"/>
                </a:solidFill>
              </a:rPr>
              <a:t>: У. </a:t>
            </a:r>
            <a:r>
              <a:rPr lang="ru-RU" sz="5100" dirty="0" err="1">
                <a:solidFill>
                  <a:schemeClr val="tx1"/>
                </a:solidFill>
              </a:rPr>
              <a:t>Самчук</a:t>
            </a:r>
            <a:r>
              <a:rPr lang="ru-RU" sz="5100" dirty="0">
                <a:solidFill>
                  <a:schemeClr val="tx1"/>
                </a:solidFill>
              </a:rPr>
              <a:t>, О. </a:t>
            </a:r>
            <a:r>
              <a:rPr lang="ru-RU" sz="5100" dirty="0" err="1">
                <a:solidFill>
                  <a:schemeClr val="tx1"/>
                </a:solidFill>
              </a:rPr>
              <a:t>Бабій</a:t>
            </a:r>
            <a:r>
              <a:rPr lang="ru-RU" sz="5100" dirty="0">
                <a:solidFill>
                  <a:schemeClr val="tx1"/>
                </a:solidFill>
              </a:rPr>
              <a:t>, Ю. Клен, Є. </a:t>
            </a:r>
            <a:r>
              <a:rPr lang="ru-RU" sz="5100" dirty="0" err="1">
                <a:solidFill>
                  <a:schemeClr val="tx1"/>
                </a:solidFill>
              </a:rPr>
              <a:t>Маланюк</a:t>
            </a:r>
            <a:r>
              <a:rPr lang="ru-RU" sz="5100" dirty="0">
                <a:solidFill>
                  <a:schemeClr val="tx1"/>
                </a:solidFill>
              </a:rPr>
              <a:t>, О. </a:t>
            </a:r>
            <a:r>
              <a:rPr lang="ru-RU" sz="5100" dirty="0" err="1">
                <a:solidFill>
                  <a:schemeClr val="tx1"/>
                </a:solidFill>
              </a:rPr>
              <a:t>Ольжич</a:t>
            </a:r>
            <a:r>
              <a:rPr lang="ru-RU" sz="5100" dirty="0">
                <a:solidFill>
                  <a:schemeClr val="tx1"/>
                </a:solidFill>
              </a:rPr>
              <a:t>, О. </a:t>
            </a:r>
            <a:r>
              <a:rPr lang="ru-RU" sz="5100" dirty="0" err="1">
                <a:solidFill>
                  <a:schemeClr val="tx1"/>
                </a:solidFill>
              </a:rPr>
              <a:t>Теліга</a:t>
            </a:r>
            <a:r>
              <a:rPr lang="ru-RU" sz="5100" dirty="0">
                <a:solidFill>
                  <a:schemeClr val="tx1"/>
                </a:solidFill>
              </a:rPr>
              <a:t>, Л. </a:t>
            </a:r>
            <a:r>
              <a:rPr lang="ru-RU" sz="5100" dirty="0" err="1">
                <a:solidFill>
                  <a:schemeClr val="tx1"/>
                </a:solidFill>
              </a:rPr>
              <a:t>Мосендз</a:t>
            </a:r>
            <a:r>
              <a:rPr lang="ru-RU" sz="4500" dirty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0570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72" b="15759"/>
          <a:stretch/>
        </p:blipFill>
        <p:spPr>
          <a:xfrm>
            <a:off x="1331640" y="1211399"/>
            <a:ext cx="1728192" cy="19547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026" y="1185569"/>
            <a:ext cx="1714500" cy="2009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132" r="9482" b="23325"/>
          <a:stretch/>
        </p:blipFill>
        <p:spPr>
          <a:xfrm>
            <a:off x="3635896" y="1185569"/>
            <a:ext cx="1728192" cy="19979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3224" y="3477616"/>
            <a:ext cx="1709302" cy="20396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1" b="8019"/>
          <a:stretch/>
        </p:blipFill>
        <p:spPr>
          <a:xfrm>
            <a:off x="3652276" y="3450481"/>
            <a:ext cx="1711811" cy="20667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148" y="3450481"/>
            <a:ext cx="1781175" cy="20667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77129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484784"/>
            <a:ext cx="7200800" cy="17526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ІІ </a:t>
            </a:r>
            <a:r>
              <a:rPr lang="ru-RU" sz="2400" dirty="0" err="1" smtClean="0">
                <a:solidFill>
                  <a:schemeClr val="tx1"/>
                </a:solidFill>
              </a:rPr>
              <a:t>група</a:t>
            </a:r>
            <a:r>
              <a:rPr lang="ru-RU" sz="2400" dirty="0" smtClean="0">
                <a:solidFill>
                  <a:schemeClr val="tx1"/>
                </a:solidFill>
              </a:rPr>
              <a:t> – </a:t>
            </a:r>
            <a:r>
              <a:rPr lang="ru-RU" sz="2400" b="1" dirty="0" smtClean="0">
                <a:solidFill>
                  <a:schemeClr val="tx1"/>
                </a:solidFill>
              </a:rPr>
              <a:t>«</a:t>
            </a:r>
            <a:r>
              <a:rPr lang="ru-RU" sz="2400" b="1" dirty="0" err="1" smtClean="0">
                <a:solidFill>
                  <a:schemeClr val="tx1"/>
                </a:solidFill>
              </a:rPr>
              <a:t>Пролетарські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письменники</a:t>
            </a:r>
            <a:r>
              <a:rPr lang="ru-RU" sz="2400" b="1" dirty="0" smtClean="0">
                <a:solidFill>
                  <a:schemeClr val="tx1"/>
                </a:solidFill>
              </a:rPr>
              <a:t>» </a:t>
            </a:r>
            <a:r>
              <a:rPr lang="ru-RU" sz="2400" dirty="0" smtClean="0">
                <a:solidFill>
                  <a:schemeClr val="tx1"/>
                </a:solidFill>
              </a:rPr>
              <a:t>(</a:t>
            </a:r>
            <a:r>
              <a:rPr lang="ru-RU" sz="2400" dirty="0" err="1" smtClean="0">
                <a:solidFill>
                  <a:schemeClr val="tx1"/>
                </a:solidFill>
              </a:rPr>
              <a:t>орієнтація</a:t>
            </a:r>
            <a:r>
              <a:rPr lang="ru-RU" sz="2400" dirty="0" smtClean="0">
                <a:solidFill>
                  <a:schemeClr val="tx1"/>
                </a:solidFill>
              </a:rPr>
              <a:t> на СРСР): В. </a:t>
            </a:r>
            <a:r>
              <a:rPr lang="ru-RU" sz="2400" dirty="0" err="1" smtClean="0">
                <a:solidFill>
                  <a:schemeClr val="tx1"/>
                </a:solidFill>
              </a:rPr>
              <a:t>Бабинський</a:t>
            </a:r>
            <a:r>
              <a:rPr lang="ru-RU" sz="2400" dirty="0" smtClean="0">
                <a:solidFill>
                  <a:schemeClr val="tx1"/>
                </a:solidFill>
              </a:rPr>
              <a:t>, О. Гаврилюк, Я. </a:t>
            </a:r>
            <a:r>
              <a:rPr lang="ru-RU" sz="2400" dirty="0" err="1" smtClean="0">
                <a:solidFill>
                  <a:schemeClr val="tx1"/>
                </a:solidFill>
              </a:rPr>
              <a:t>Галан</a:t>
            </a:r>
            <a:r>
              <a:rPr lang="ru-RU" sz="2400" dirty="0" smtClean="0">
                <a:solidFill>
                  <a:schemeClr val="tx1"/>
                </a:solidFill>
              </a:rPr>
              <a:t>, П. Козланюк, Я. </a:t>
            </a:r>
            <a:r>
              <a:rPr lang="ru-RU" sz="2400" dirty="0" err="1" smtClean="0">
                <a:solidFill>
                  <a:schemeClr val="tx1"/>
                </a:solidFill>
              </a:rPr>
              <a:t>Кондра</a:t>
            </a:r>
            <a:r>
              <a:rPr lang="ru-RU" sz="2400" dirty="0" smtClean="0">
                <a:solidFill>
                  <a:schemeClr val="tx1"/>
                </a:solidFill>
              </a:rPr>
              <a:t>, К. </a:t>
            </a:r>
            <a:r>
              <a:rPr lang="ru-RU" sz="2400" dirty="0" err="1" smtClean="0">
                <a:solidFill>
                  <a:schemeClr val="tx1"/>
                </a:solidFill>
              </a:rPr>
              <a:t>Пелехатий</a:t>
            </a:r>
            <a:r>
              <a:rPr lang="ru-RU" sz="2400" dirty="0" smtClean="0">
                <a:solidFill>
                  <a:schemeClr val="tx1"/>
                </a:solidFill>
              </a:rPr>
              <a:t>, С. </a:t>
            </a:r>
            <a:r>
              <a:rPr lang="ru-RU" sz="2400" dirty="0" err="1" smtClean="0">
                <a:solidFill>
                  <a:schemeClr val="tx1"/>
                </a:solidFill>
              </a:rPr>
              <a:t>Тудор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ІІІ </a:t>
            </a:r>
            <a:r>
              <a:rPr lang="ru-RU" sz="2400" dirty="0" err="1" smtClean="0">
                <a:solidFill>
                  <a:schemeClr val="tx1"/>
                </a:solidFill>
              </a:rPr>
              <a:t>група</a:t>
            </a:r>
            <a:r>
              <a:rPr lang="ru-RU" sz="2400" dirty="0" smtClean="0">
                <a:solidFill>
                  <a:schemeClr val="tx1"/>
                </a:solidFill>
              </a:rPr>
              <a:t> – </a:t>
            </a:r>
            <a:r>
              <a:rPr lang="ru-RU" sz="2400" b="1" dirty="0" err="1" smtClean="0">
                <a:solidFill>
                  <a:schemeClr val="tx1"/>
                </a:solidFill>
              </a:rPr>
              <a:t>письменники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ліберальної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орієнтації</a:t>
            </a:r>
            <a:r>
              <a:rPr lang="ru-RU" sz="2400" dirty="0" smtClean="0">
                <a:solidFill>
                  <a:schemeClr val="tx1"/>
                </a:solidFill>
              </a:rPr>
              <a:t>: Ю. </a:t>
            </a:r>
            <a:r>
              <a:rPr lang="ru-RU" sz="2400" dirty="0" err="1" smtClean="0">
                <a:solidFill>
                  <a:schemeClr val="tx1"/>
                </a:solidFill>
              </a:rPr>
              <a:t>Шкрумеляк</a:t>
            </a:r>
            <a:r>
              <a:rPr lang="ru-RU" sz="2400" dirty="0" smtClean="0">
                <a:solidFill>
                  <a:schemeClr val="tx1"/>
                </a:solidFill>
              </a:rPr>
              <a:t>, Б.-І. Антонич, О. </a:t>
            </a:r>
            <a:r>
              <a:rPr lang="ru-RU" sz="2400" dirty="0" err="1" smtClean="0">
                <a:solidFill>
                  <a:schemeClr val="tx1"/>
                </a:solidFill>
              </a:rPr>
              <a:t>Турянський</a:t>
            </a:r>
            <a:r>
              <a:rPr lang="ru-RU" sz="2400" dirty="0" smtClean="0">
                <a:solidFill>
                  <a:schemeClr val="tx1"/>
                </a:solidFill>
              </a:rPr>
              <a:t>, І. </a:t>
            </a:r>
            <a:r>
              <a:rPr lang="ru-RU" sz="2400" dirty="0" err="1" smtClean="0">
                <a:solidFill>
                  <a:schemeClr val="tx1"/>
                </a:solidFill>
              </a:rPr>
              <a:t>Вільде</a:t>
            </a:r>
            <a:r>
              <a:rPr lang="ru-RU" sz="2400" dirty="0" smtClean="0">
                <a:solidFill>
                  <a:schemeClr val="tx1"/>
                </a:solidFill>
              </a:rPr>
              <a:t>, Б. </a:t>
            </a:r>
            <a:r>
              <a:rPr lang="ru-RU" sz="2400" dirty="0" err="1" smtClean="0">
                <a:solidFill>
                  <a:schemeClr val="tx1"/>
                </a:solidFill>
              </a:rPr>
              <a:t>Лепкий</a:t>
            </a:r>
            <a:r>
              <a:rPr lang="ru-RU" sz="2400" dirty="0" smtClean="0">
                <a:solidFill>
                  <a:schemeClr val="tx1"/>
                </a:solidFill>
              </a:rPr>
              <a:t>, Н. Королева, А. </a:t>
            </a:r>
            <a:r>
              <a:rPr lang="ru-RU" sz="2400" dirty="0" err="1" smtClean="0">
                <a:solidFill>
                  <a:schemeClr val="tx1"/>
                </a:solidFill>
              </a:rPr>
              <a:t>Чайковський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400" b="1" dirty="0" err="1">
                <a:solidFill>
                  <a:schemeClr val="tx1"/>
                </a:solidFill>
              </a:rPr>
              <a:t>Художньо-стильові</a:t>
            </a:r>
            <a:r>
              <a:rPr lang="ru-RU" sz="2400" b="1" dirty="0">
                <a:solidFill>
                  <a:schemeClr val="tx1"/>
                </a:solidFill>
              </a:rPr>
              <a:t> напрямки</a:t>
            </a:r>
            <a:r>
              <a:rPr lang="ru-RU" sz="2400" dirty="0">
                <a:solidFill>
                  <a:schemeClr val="tx1"/>
                </a:solidFill>
              </a:rPr>
              <a:t>: </a:t>
            </a:r>
            <a:r>
              <a:rPr lang="ru-RU" sz="2400" dirty="0" err="1">
                <a:solidFill>
                  <a:schemeClr val="tx1"/>
                </a:solidFill>
              </a:rPr>
              <a:t>символізм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сюрреалізм</a:t>
            </a:r>
            <a:r>
              <a:rPr lang="ru-RU" sz="2400" dirty="0">
                <a:solidFill>
                  <a:schemeClr val="tx1"/>
                </a:solidFill>
              </a:rPr>
              <a:t>, авангардизм, </a:t>
            </a:r>
            <a:r>
              <a:rPr lang="ru-RU" sz="2400" dirty="0" err="1">
                <a:solidFill>
                  <a:schemeClr val="tx1"/>
                </a:solidFill>
              </a:rPr>
              <a:t>експресіонізм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імпресіонізм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1218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753</Words>
  <Application>Microsoft Office PowerPoint</Application>
  <PresentationFormat>Экран (4:3)</PresentationFormat>
  <Paragraphs>48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Vlad</dc:creator>
  <cp:lastModifiedBy>Vlad</cp:lastModifiedBy>
  <cp:revision>7</cp:revision>
  <dcterms:created xsi:type="dcterms:W3CDTF">2015-12-03T21:18:50Z</dcterms:created>
  <dcterms:modified xsi:type="dcterms:W3CDTF">2015-12-03T22:50:19Z</dcterms:modified>
</cp:coreProperties>
</file>